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8" r:id="rId2"/>
  </p:sldMasterIdLst>
  <p:notesMasterIdLst>
    <p:notesMasterId r:id="rId22"/>
  </p:notesMasterIdLst>
  <p:handoutMasterIdLst>
    <p:handoutMasterId r:id="rId23"/>
  </p:handoutMasterIdLst>
  <p:sldIdLst>
    <p:sldId id="256" r:id="rId3"/>
    <p:sldId id="257" r:id="rId4"/>
    <p:sldId id="258" r:id="rId5"/>
    <p:sldId id="272" r:id="rId6"/>
    <p:sldId id="259" r:id="rId7"/>
    <p:sldId id="274" r:id="rId8"/>
    <p:sldId id="260" r:id="rId9"/>
    <p:sldId id="275" r:id="rId10"/>
    <p:sldId id="264" r:id="rId11"/>
    <p:sldId id="265" r:id="rId12"/>
    <p:sldId id="262" r:id="rId13"/>
    <p:sldId id="263" r:id="rId14"/>
    <p:sldId id="266" r:id="rId15"/>
    <p:sldId id="273" r:id="rId16"/>
    <p:sldId id="267" r:id="rId17"/>
    <p:sldId id="268" r:id="rId18"/>
    <p:sldId id="269" r:id="rId19"/>
    <p:sldId id="270" r:id="rId20"/>
    <p:sldId id="271" r:id="rId21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6B3EC2-B18B-47B0-AD6C-73D3BFDB68B4}" v="12" dt="2020-01-28T16:44:51.857"/>
    <p1510:client id="{DE7A39D0-ECD1-408A-9465-4610462ED633}" v="264" dt="2020-01-28T11:09:16.61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DCD8"/>
          </a:solidFill>
        </a:fill>
      </a:tcStyle>
    </a:wholeTbl>
    <a:band2H>
      <a:tcTxStyle/>
      <a:tcStyle>
        <a:tcBdr/>
        <a:fill>
          <a:solidFill>
            <a:srgbClr val="E6EEEC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DD0DD"/>
          </a:solidFill>
        </a:fill>
      </a:tcStyle>
    </a:wholeTbl>
    <a:band2H>
      <a:tcTxStyle/>
      <a:tcStyle>
        <a:tcBdr/>
        <a:fill>
          <a:solidFill>
            <a:srgbClr val="E8E9EF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09" autoAdjust="0"/>
    <p:restoredTop sz="94249" autoAdjust="0"/>
  </p:normalViewPr>
  <p:slideViewPr>
    <p:cSldViewPr snapToGrid="0">
      <p:cViewPr varScale="1">
        <p:scale>
          <a:sx n="65" d="100"/>
          <a:sy n="65" d="100"/>
        </p:scale>
        <p:origin x="66" y="1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2A5E28-7101-4A01-A1FB-71F25217867B}" type="doc">
      <dgm:prSet loTypeId="urn:microsoft.com/office/officeart/2005/8/layout/default" loCatId="list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74D153F-4351-400C-8B80-903614EC70F8}">
      <dgm:prSet phldrT="[Text]"/>
      <dgm:spPr/>
      <dgm:t>
        <a:bodyPr/>
        <a:lstStyle/>
        <a:p>
          <a:r>
            <a:rPr lang="de-DE" dirty="0" err="1"/>
            <a:t>Cost</a:t>
          </a:r>
          <a:endParaRPr lang="en-GB" dirty="0"/>
        </a:p>
      </dgm:t>
    </dgm:pt>
    <dgm:pt modelId="{A3DF84ED-4F6A-4A17-8A25-D4C31A31F9F9}" type="parTrans" cxnId="{65132528-6791-4F9A-8737-A5ED3308173D}">
      <dgm:prSet/>
      <dgm:spPr/>
      <dgm:t>
        <a:bodyPr/>
        <a:lstStyle/>
        <a:p>
          <a:endParaRPr lang="en-GB"/>
        </a:p>
      </dgm:t>
    </dgm:pt>
    <dgm:pt modelId="{73837650-3239-4126-AFD6-C0838B2C70FF}" type="sibTrans" cxnId="{65132528-6791-4F9A-8737-A5ED3308173D}">
      <dgm:prSet/>
      <dgm:spPr/>
      <dgm:t>
        <a:bodyPr/>
        <a:lstStyle/>
        <a:p>
          <a:endParaRPr lang="en-GB"/>
        </a:p>
      </dgm:t>
    </dgm:pt>
    <dgm:pt modelId="{D167CBFD-5040-4594-AE56-1683177429AF}">
      <dgm:prSet phldrT="[Text]"/>
      <dgm:spPr/>
      <dgm:t>
        <a:bodyPr/>
        <a:lstStyle/>
        <a:p>
          <a:r>
            <a:rPr lang="de-DE" dirty="0"/>
            <a:t>Efficiency</a:t>
          </a:r>
          <a:endParaRPr lang="en-GB" dirty="0"/>
        </a:p>
      </dgm:t>
    </dgm:pt>
    <dgm:pt modelId="{1912DD72-CC3B-4AAD-82BE-C9E1BF606B90}" type="parTrans" cxnId="{7D82FEE4-0496-4C4E-9AF7-4D69F92F6AB9}">
      <dgm:prSet/>
      <dgm:spPr/>
      <dgm:t>
        <a:bodyPr/>
        <a:lstStyle/>
        <a:p>
          <a:endParaRPr lang="en-GB"/>
        </a:p>
      </dgm:t>
    </dgm:pt>
    <dgm:pt modelId="{A0E4C181-C3FE-4512-93A6-7B517BB5ED76}" type="sibTrans" cxnId="{7D82FEE4-0496-4C4E-9AF7-4D69F92F6AB9}">
      <dgm:prSet/>
      <dgm:spPr/>
      <dgm:t>
        <a:bodyPr/>
        <a:lstStyle/>
        <a:p>
          <a:endParaRPr lang="en-GB"/>
        </a:p>
      </dgm:t>
    </dgm:pt>
    <dgm:pt modelId="{C78536C6-407A-45E7-AD1E-B540AF03A84F}">
      <dgm:prSet phldrT="[Text]"/>
      <dgm:spPr/>
      <dgm:t>
        <a:bodyPr/>
        <a:lstStyle/>
        <a:p>
          <a:r>
            <a:rPr lang="de-DE" dirty="0" err="1"/>
            <a:t>Safety</a:t>
          </a:r>
          <a:endParaRPr lang="en-GB" dirty="0"/>
        </a:p>
      </dgm:t>
    </dgm:pt>
    <dgm:pt modelId="{E086A005-5ABB-419F-8D8E-6A0C181F5421}" type="parTrans" cxnId="{0FA254D6-16DC-4A5F-AA4A-D0CF897BFE1D}">
      <dgm:prSet/>
      <dgm:spPr/>
      <dgm:t>
        <a:bodyPr/>
        <a:lstStyle/>
        <a:p>
          <a:endParaRPr lang="en-GB"/>
        </a:p>
      </dgm:t>
    </dgm:pt>
    <dgm:pt modelId="{7C461D22-413E-4DCF-9F8B-29006F0C2C19}" type="sibTrans" cxnId="{0FA254D6-16DC-4A5F-AA4A-D0CF897BFE1D}">
      <dgm:prSet/>
      <dgm:spPr/>
      <dgm:t>
        <a:bodyPr/>
        <a:lstStyle/>
        <a:p>
          <a:endParaRPr lang="en-GB"/>
        </a:p>
      </dgm:t>
    </dgm:pt>
    <dgm:pt modelId="{FA5764ED-DE56-4A55-9ABD-B8B1B170A1C3}">
      <dgm:prSet phldrT="[Text]"/>
      <dgm:spPr/>
      <dgm:t>
        <a:bodyPr/>
        <a:lstStyle/>
        <a:p>
          <a:r>
            <a:rPr lang="de-DE" dirty="0" err="1"/>
            <a:t>Scalability</a:t>
          </a:r>
          <a:endParaRPr lang="en-GB" dirty="0"/>
        </a:p>
      </dgm:t>
    </dgm:pt>
    <dgm:pt modelId="{097F7CC1-63AA-4C52-A471-469D4D1444A0}" type="parTrans" cxnId="{9E1A3957-B304-483F-871F-0E18AAFBBF80}">
      <dgm:prSet/>
      <dgm:spPr/>
      <dgm:t>
        <a:bodyPr/>
        <a:lstStyle/>
        <a:p>
          <a:endParaRPr lang="en-GB"/>
        </a:p>
      </dgm:t>
    </dgm:pt>
    <dgm:pt modelId="{7A72E0D8-3260-4F3B-9AF3-FFBD0822643B}" type="sibTrans" cxnId="{9E1A3957-B304-483F-871F-0E18AAFBBF80}">
      <dgm:prSet/>
      <dgm:spPr/>
      <dgm:t>
        <a:bodyPr/>
        <a:lstStyle/>
        <a:p>
          <a:endParaRPr lang="en-GB"/>
        </a:p>
      </dgm:t>
    </dgm:pt>
    <dgm:pt modelId="{64D0F382-9075-45CA-B2F7-061F3109A66F}">
      <dgm:prSet phldrT="[Text]"/>
      <dgm:spPr/>
      <dgm:t>
        <a:bodyPr/>
        <a:lstStyle/>
        <a:p>
          <a:r>
            <a:rPr lang="de-DE" dirty="0"/>
            <a:t>Technical </a:t>
          </a:r>
          <a:r>
            <a:rPr lang="de-DE" dirty="0" err="1"/>
            <a:t>Feasibility</a:t>
          </a:r>
          <a:endParaRPr lang="en-GB" dirty="0"/>
        </a:p>
      </dgm:t>
    </dgm:pt>
    <dgm:pt modelId="{C6261378-B4FD-4ABE-A7EF-09038C6DA1D1}" type="parTrans" cxnId="{D4791120-4587-42A6-A08C-4577997DF57A}">
      <dgm:prSet/>
      <dgm:spPr/>
      <dgm:t>
        <a:bodyPr/>
        <a:lstStyle/>
        <a:p>
          <a:endParaRPr lang="en-GB"/>
        </a:p>
      </dgm:t>
    </dgm:pt>
    <dgm:pt modelId="{0BB89AEC-566F-4D4E-9347-76052F2EDCB0}" type="sibTrans" cxnId="{D4791120-4587-42A6-A08C-4577997DF57A}">
      <dgm:prSet/>
      <dgm:spPr/>
      <dgm:t>
        <a:bodyPr/>
        <a:lstStyle/>
        <a:p>
          <a:endParaRPr lang="en-GB"/>
        </a:p>
      </dgm:t>
    </dgm:pt>
    <dgm:pt modelId="{AEDCF94C-1BB5-4E49-A06A-4A043CF72B71}" type="pres">
      <dgm:prSet presAssocID="{BC2A5E28-7101-4A01-A1FB-71F25217867B}" presName="diagram" presStyleCnt="0">
        <dgm:presLayoutVars>
          <dgm:dir/>
          <dgm:resizeHandles val="exact"/>
        </dgm:presLayoutVars>
      </dgm:prSet>
      <dgm:spPr/>
    </dgm:pt>
    <dgm:pt modelId="{39E9079D-66D5-42E3-9611-06F90C0838F7}" type="pres">
      <dgm:prSet presAssocID="{D74D153F-4351-400C-8B80-903614EC70F8}" presName="node" presStyleLbl="node1" presStyleIdx="0" presStyleCnt="5" custScaleX="113003" custScaleY="137535">
        <dgm:presLayoutVars>
          <dgm:bulletEnabled val="1"/>
        </dgm:presLayoutVars>
      </dgm:prSet>
      <dgm:spPr/>
    </dgm:pt>
    <dgm:pt modelId="{C9EACDB1-4915-400B-99ED-FA6081295407}" type="pres">
      <dgm:prSet presAssocID="{73837650-3239-4126-AFD6-C0838B2C70FF}" presName="sibTrans" presStyleCnt="0"/>
      <dgm:spPr/>
    </dgm:pt>
    <dgm:pt modelId="{21E83F99-6787-4FE4-8288-D8AFFE8E11C9}" type="pres">
      <dgm:prSet presAssocID="{D167CBFD-5040-4594-AE56-1683177429AF}" presName="node" presStyleLbl="node1" presStyleIdx="1" presStyleCnt="5">
        <dgm:presLayoutVars>
          <dgm:bulletEnabled val="1"/>
        </dgm:presLayoutVars>
      </dgm:prSet>
      <dgm:spPr/>
    </dgm:pt>
    <dgm:pt modelId="{02E92DF1-EA4E-4585-B41D-FABE2B6655FF}" type="pres">
      <dgm:prSet presAssocID="{A0E4C181-C3FE-4512-93A6-7B517BB5ED76}" presName="sibTrans" presStyleCnt="0"/>
      <dgm:spPr/>
    </dgm:pt>
    <dgm:pt modelId="{34773EAB-BDFB-44D9-9497-FDB65D7FD66D}" type="pres">
      <dgm:prSet presAssocID="{C78536C6-407A-45E7-AD1E-B540AF03A84F}" presName="node" presStyleLbl="node1" presStyleIdx="2" presStyleCnt="5">
        <dgm:presLayoutVars>
          <dgm:bulletEnabled val="1"/>
        </dgm:presLayoutVars>
      </dgm:prSet>
      <dgm:spPr/>
    </dgm:pt>
    <dgm:pt modelId="{CA033545-0549-4226-8993-E6BD762C4ACA}" type="pres">
      <dgm:prSet presAssocID="{7C461D22-413E-4DCF-9F8B-29006F0C2C19}" presName="sibTrans" presStyleCnt="0"/>
      <dgm:spPr/>
    </dgm:pt>
    <dgm:pt modelId="{8005991C-EED0-4336-A9F5-13375755823D}" type="pres">
      <dgm:prSet presAssocID="{FA5764ED-DE56-4A55-9ABD-B8B1B170A1C3}" presName="node" presStyleLbl="node1" presStyleIdx="3" presStyleCnt="5" custScaleX="102966" custScaleY="121826">
        <dgm:presLayoutVars>
          <dgm:bulletEnabled val="1"/>
        </dgm:presLayoutVars>
      </dgm:prSet>
      <dgm:spPr/>
    </dgm:pt>
    <dgm:pt modelId="{FFBD875A-D8AA-4249-91DD-B935EA5B852E}" type="pres">
      <dgm:prSet presAssocID="{7A72E0D8-3260-4F3B-9AF3-FFBD0822643B}" presName="sibTrans" presStyleCnt="0"/>
      <dgm:spPr/>
    </dgm:pt>
    <dgm:pt modelId="{4EF22659-DD26-4B2D-BAC8-A4B0CD10D133}" type="pres">
      <dgm:prSet presAssocID="{64D0F382-9075-45CA-B2F7-061F3109A66F}" presName="node" presStyleLbl="node1" presStyleIdx="4" presStyleCnt="5" custScaleX="116091" custScaleY="143511">
        <dgm:presLayoutVars>
          <dgm:bulletEnabled val="1"/>
        </dgm:presLayoutVars>
      </dgm:prSet>
      <dgm:spPr/>
    </dgm:pt>
  </dgm:ptLst>
  <dgm:cxnLst>
    <dgm:cxn modelId="{2F8E7904-4B30-43BB-96AA-1324AE45AF10}" type="presOf" srcId="{D167CBFD-5040-4594-AE56-1683177429AF}" destId="{21E83F99-6787-4FE4-8288-D8AFFE8E11C9}" srcOrd="0" destOrd="0" presId="urn:microsoft.com/office/officeart/2005/8/layout/default"/>
    <dgm:cxn modelId="{D4791120-4587-42A6-A08C-4577997DF57A}" srcId="{BC2A5E28-7101-4A01-A1FB-71F25217867B}" destId="{64D0F382-9075-45CA-B2F7-061F3109A66F}" srcOrd="4" destOrd="0" parTransId="{C6261378-B4FD-4ABE-A7EF-09038C6DA1D1}" sibTransId="{0BB89AEC-566F-4D4E-9347-76052F2EDCB0}"/>
    <dgm:cxn modelId="{6B599A24-B8DA-4562-A799-E04E6DE2F7D0}" type="presOf" srcId="{64D0F382-9075-45CA-B2F7-061F3109A66F}" destId="{4EF22659-DD26-4B2D-BAC8-A4B0CD10D133}" srcOrd="0" destOrd="0" presId="urn:microsoft.com/office/officeart/2005/8/layout/default"/>
    <dgm:cxn modelId="{65132528-6791-4F9A-8737-A5ED3308173D}" srcId="{BC2A5E28-7101-4A01-A1FB-71F25217867B}" destId="{D74D153F-4351-400C-8B80-903614EC70F8}" srcOrd="0" destOrd="0" parTransId="{A3DF84ED-4F6A-4A17-8A25-D4C31A31F9F9}" sibTransId="{73837650-3239-4126-AFD6-C0838B2C70FF}"/>
    <dgm:cxn modelId="{9E1A3957-B304-483F-871F-0E18AAFBBF80}" srcId="{BC2A5E28-7101-4A01-A1FB-71F25217867B}" destId="{FA5764ED-DE56-4A55-9ABD-B8B1B170A1C3}" srcOrd="3" destOrd="0" parTransId="{097F7CC1-63AA-4C52-A471-469D4D1444A0}" sibTransId="{7A72E0D8-3260-4F3B-9AF3-FFBD0822643B}"/>
    <dgm:cxn modelId="{F68E5083-03FA-4290-B774-D682B036D124}" type="presOf" srcId="{FA5764ED-DE56-4A55-9ABD-B8B1B170A1C3}" destId="{8005991C-EED0-4336-A9F5-13375755823D}" srcOrd="0" destOrd="0" presId="urn:microsoft.com/office/officeart/2005/8/layout/default"/>
    <dgm:cxn modelId="{5D340194-E76A-4F7D-9703-17568542E237}" type="presOf" srcId="{C78536C6-407A-45E7-AD1E-B540AF03A84F}" destId="{34773EAB-BDFB-44D9-9497-FDB65D7FD66D}" srcOrd="0" destOrd="0" presId="urn:microsoft.com/office/officeart/2005/8/layout/default"/>
    <dgm:cxn modelId="{9EE6009C-F750-4E36-A271-5839421739EC}" type="presOf" srcId="{BC2A5E28-7101-4A01-A1FB-71F25217867B}" destId="{AEDCF94C-1BB5-4E49-A06A-4A043CF72B71}" srcOrd="0" destOrd="0" presId="urn:microsoft.com/office/officeart/2005/8/layout/default"/>
    <dgm:cxn modelId="{0FA254D6-16DC-4A5F-AA4A-D0CF897BFE1D}" srcId="{BC2A5E28-7101-4A01-A1FB-71F25217867B}" destId="{C78536C6-407A-45E7-AD1E-B540AF03A84F}" srcOrd="2" destOrd="0" parTransId="{E086A005-5ABB-419F-8D8E-6A0C181F5421}" sibTransId="{7C461D22-413E-4DCF-9F8B-29006F0C2C19}"/>
    <dgm:cxn modelId="{7D82FEE4-0496-4C4E-9AF7-4D69F92F6AB9}" srcId="{BC2A5E28-7101-4A01-A1FB-71F25217867B}" destId="{D167CBFD-5040-4594-AE56-1683177429AF}" srcOrd="1" destOrd="0" parTransId="{1912DD72-CC3B-4AAD-82BE-C9E1BF606B90}" sibTransId="{A0E4C181-C3FE-4512-93A6-7B517BB5ED76}"/>
    <dgm:cxn modelId="{A61F71E8-23CF-407A-9E6C-52003353D0EB}" type="presOf" srcId="{D74D153F-4351-400C-8B80-903614EC70F8}" destId="{39E9079D-66D5-42E3-9611-06F90C0838F7}" srcOrd="0" destOrd="0" presId="urn:microsoft.com/office/officeart/2005/8/layout/default"/>
    <dgm:cxn modelId="{785A0FA6-05F5-45DD-A2F7-D1D2CCF0454A}" type="presParOf" srcId="{AEDCF94C-1BB5-4E49-A06A-4A043CF72B71}" destId="{39E9079D-66D5-42E3-9611-06F90C0838F7}" srcOrd="0" destOrd="0" presId="urn:microsoft.com/office/officeart/2005/8/layout/default"/>
    <dgm:cxn modelId="{7AB7D03C-7B2A-4A87-956A-D6FB783CA9BC}" type="presParOf" srcId="{AEDCF94C-1BB5-4E49-A06A-4A043CF72B71}" destId="{C9EACDB1-4915-400B-99ED-FA6081295407}" srcOrd="1" destOrd="0" presId="urn:microsoft.com/office/officeart/2005/8/layout/default"/>
    <dgm:cxn modelId="{5BB8BB2E-E10D-46E5-B6CA-4B3CBE1C8864}" type="presParOf" srcId="{AEDCF94C-1BB5-4E49-A06A-4A043CF72B71}" destId="{21E83F99-6787-4FE4-8288-D8AFFE8E11C9}" srcOrd="2" destOrd="0" presId="urn:microsoft.com/office/officeart/2005/8/layout/default"/>
    <dgm:cxn modelId="{A1AE9D2B-31EE-4CFA-B70F-3916002D418A}" type="presParOf" srcId="{AEDCF94C-1BB5-4E49-A06A-4A043CF72B71}" destId="{02E92DF1-EA4E-4585-B41D-FABE2B6655FF}" srcOrd="3" destOrd="0" presId="urn:microsoft.com/office/officeart/2005/8/layout/default"/>
    <dgm:cxn modelId="{E1B2F5E2-D03F-4009-930F-A31AB8BA381B}" type="presParOf" srcId="{AEDCF94C-1BB5-4E49-A06A-4A043CF72B71}" destId="{34773EAB-BDFB-44D9-9497-FDB65D7FD66D}" srcOrd="4" destOrd="0" presId="urn:microsoft.com/office/officeart/2005/8/layout/default"/>
    <dgm:cxn modelId="{3C6B33AA-893F-41B5-9195-773062D28835}" type="presParOf" srcId="{AEDCF94C-1BB5-4E49-A06A-4A043CF72B71}" destId="{CA033545-0549-4226-8993-E6BD762C4ACA}" srcOrd="5" destOrd="0" presId="urn:microsoft.com/office/officeart/2005/8/layout/default"/>
    <dgm:cxn modelId="{3EBEBE8B-3E14-4291-8630-BA7B637B2913}" type="presParOf" srcId="{AEDCF94C-1BB5-4E49-A06A-4A043CF72B71}" destId="{8005991C-EED0-4336-A9F5-13375755823D}" srcOrd="6" destOrd="0" presId="urn:microsoft.com/office/officeart/2005/8/layout/default"/>
    <dgm:cxn modelId="{EC96DF02-BE55-431C-82D9-ECDC9FB2A088}" type="presParOf" srcId="{AEDCF94C-1BB5-4E49-A06A-4A043CF72B71}" destId="{FFBD875A-D8AA-4249-91DD-B935EA5B852E}" srcOrd="7" destOrd="0" presId="urn:microsoft.com/office/officeart/2005/8/layout/default"/>
    <dgm:cxn modelId="{A1FFF4B4-CF8D-4357-914B-18D3320548D4}" type="presParOf" srcId="{AEDCF94C-1BB5-4E49-A06A-4A043CF72B71}" destId="{4EF22659-DD26-4B2D-BAC8-A4B0CD10D133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E9079D-66D5-42E3-9611-06F90C0838F7}">
      <dsp:nvSpPr>
        <dsp:cNvPr id="0" name=""/>
        <dsp:cNvSpPr/>
      </dsp:nvSpPr>
      <dsp:spPr>
        <a:xfrm>
          <a:off x="46" y="397034"/>
          <a:ext cx="2068617" cy="15106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Cost</a:t>
          </a:r>
          <a:endParaRPr lang="en-GB" sz="2900" kern="1200" dirty="0"/>
        </a:p>
      </dsp:txBody>
      <dsp:txXfrm>
        <a:off x="46" y="397034"/>
        <a:ext cx="2068617" cy="1510617"/>
      </dsp:txXfrm>
    </dsp:sp>
    <dsp:sp modelId="{21E83F99-6787-4FE4-8288-D8AFFE8E11C9}">
      <dsp:nvSpPr>
        <dsp:cNvPr id="0" name=""/>
        <dsp:cNvSpPr/>
      </dsp:nvSpPr>
      <dsp:spPr>
        <a:xfrm>
          <a:off x="2251722" y="603167"/>
          <a:ext cx="1830585" cy="10983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Efficiency</a:t>
          </a:r>
          <a:endParaRPr lang="en-GB" sz="2900" kern="1200" dirty="0"/>
        </a:p>
      </dsp:txBody>
      <dsp:txXfrm>
        <a:off x="2251722" y="603167"/>
        <a:ext cx="1830585" cy="1098351"/>
      </dsp:txXfrm>
    </dsp:sp>
    <dsp:sp modelId="{34773EAB-BDFB-44D9-9497-FDB65D7FD66D}">
      <dsp:nvSpPr>
        <dsp:cNvPr id="0" name=""/>
        <dsp:cNvSpPr/>
      </dsp:nvSpPr>
      <dsp:spPr>
        <a:xfrm>
          <a:off x="4265367" y="603167"/>
          <a:ext cx="1830585" cy="10983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Safety</a:t>
          </a:r>
          <a:endParaRPr lang="en-GB" sz="2900" kern="1200" dirty="0"/>
        </a:p>
      </dsp:txBody>
      <dsp:txXfrm>
        <a:off x="4265367" y="603167"/>
        <a:ext cx="1830585" cy="1098351"/>
      </dsp:txXfrm>
    </dsp:sp>
    <dsp:sp modelId="{8005991C-EED0-4336-A9F5-13375755823D}">
      <dsp:nvSpPr>
        <dsp:cNvPr id="0" name=""/>
        <dsp:cNvSpPr/>
      </dsp:nvSpPr>
      <dsp:spPr>
        <a:xfrm>
          <a:off x="951457" y="2209799"/>
          <a:ext cx="1884881" cy="13380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Scalability</a:t>
          </a:r>
          <a:endParaRPr lang="en-GB" sz="2900" kern="1200" dirty="0"/>
        </a:p>
      </dsp:txBody>
      <dsp:txXfrm>
        <a:off x="951457" y="2209799"/>
        <a:ext cx="1884881" cy="1338077"/>
      </dsp:txXfrm>
    </dsp:sp>
    <dsp:sp modelId="{4EF22659-DD26-4B2D-BAC8-A4B0CD10D133}">
      <dsp:nvSpPr>
        <dsp:cNvPr id="0" name=""/>
        <dsp:cNvSpPr/>
      </dsp:nvSpPr>
      <dsp:spPr>
        <a:xfrm>
          <a:off x="3019397" y="2090710"/>
          <a:ext cx="2125145" cy="15762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Technical </a:t>
          </a:r>
          <a:r>
            <a:rPr lang="de-DE" sz="2900" kern="1200" dirty="0" err="1"/>
            <a:t>Feasibility</a:t>
          </a:r>
          <a:endParaRPr lang="en-GB" sz="2900" kern="1200" dirty="0"/>
        </a:p>
      </dsp:txBody>
      <dsp:txXfrm>
        <a:off x="3019397" y="2090710"/>
        <a:ext cx="2125145" cy="15762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C1BDB868-B612-4A51-BCAE-A6121FE74E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392AE23-12F4-47C3-8EAF-8780DA909F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AAAE1A-40C2-443D-A7B6-4FF473A264FC}" type="datetime4">
              <a:rPr lang="de-DE" smtClean="0"/>
              <a:t>28. Januar 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7F99730-E400-4943-A08D-13B0862E02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EDD29EE-BB70-4B8A-AB83-E60A4ED480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8B5E0C-C4CC-4343-8D71-FE12BFBAE4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5780811"/>
      </p:ext>
    </p:extLst>
  </p:cSld>
  <p:clrMap bg1="lt1" tx1="dk1" bg2="lt2" tx2="dk2" accent1="accent1" accent2="accent2" accent3="accent3" accent4="accent4" accent5="accent5" accent6="accent6" hlink="hlink" folHlink="folHlink"/>
  <p:hf sldNum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15" descr="Picture 15"/>
          <p:cNvPicPr>
            <a:picLocks noChangeAspect="1"/>
          </p:cNvPicPr>
          <p:nvPr/>
        </p:nvPicPr>
        <p:blipFill>
          <a:blip r:embed="rId4"/>
          <a:srcRect b="35362"/>
          <a:stretch>
            <a:fillRect/>
          </a:stretch>
        </p:blipFill>
        <p:spPr>
          <a:xfrm>
            <a:off x="0" y="2997200"/>
            <a:ext cx="9144000" cy="3455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3175"/>
            <a:ext cx="9144000" cy="68707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ext Box 14"/>
          <p:cNvSpPr txBox="1"/>
          <p:nvPr/>
        </p:nvSpPr>
        <p:spPr>
          <a:xfrm>
            <a:off x="396875" y="6475412"/>
            <a:ext cx="3670300" cy="225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800"/>
            </a:pPr>
            <a:r>
              <a:rPr dirty="0"/>
              <a:t>KIT – Universität des </a:t>
            </a:r>
            <a:r>
              <a:rPr dirty="0" err="1"/>
              <a:t>Landes</a:t>
            </a:r>
            <a:r>
              <a:rPr dirty="0"/>
              <a:t> Baden-Württemberg und</a:t>
            </a:r>
          </a:p>
          <a:p>
            <a:pPr>
              <a:defRPr sz="800"/>
            </a:pPr>
            <a:r>
              <a:rPr dirty="0" err="1"/>
              <a:t>nationales</a:t>
            </a:r>
            <a:r>
              <a:rPr dirty="0"/>
              <a:t> </a:t>
            </a:r>
            <a:r>
              <a:rPr dirty="0" err="1"/>
              <a:t>Großforschungszentrum</a:t>
            </a:r>
            <a:r>
              <a:rPr dirty="0"/>
              <a:t> in der Helmholtz-Gemeinschaft</a:t>
            </a:r>
          </a:p>
        </p:txBody>
      </p:sp>
      <p:sp>
        <p:nvSpPr>
          <p:cNvPr id="18" name="Text Box 21"/>
          <p:cNvSpPr txBox="1"/>
          <p:nvPr/>
        </p:nvSpPr>
        <p:spPr>
          <a:xfrm>
            <a:off x="385763" y="3375515"/>
            <a:ext cx="4537076" cy="1355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1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Institut für Organische Chemie – Seminar zum Fortgeschrittenenpraktikum</a:t>
            </a:r>
          </a:p>
        </p:txBody>
      </p:sp>
      <p:sp>
        <p:nvSpPr>
          <p:cNvPr id="19" name="Text Box 14"/>
          <p:cNvSpPr txBox="1"/>
          <p:nvPr/>
        </p:nvSpPr>
        <p:spPr>
          <a:xfrm>
            <a:off x="7318375" y="6497637"/>
            <a:ext cx="1727200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r">
              <a:defRPr sz="16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www.kit.edu</a:t>
            </a:r>
          </a:p>
        </p:txBody>
      </p:sp>
      <p:pic>
        <p:nvPicPr>
          <p:cNvPr id="20" name="Picture 11" descr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333375"/>
            <a:ext cx="1619251" cy="747713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395288" y="1268412"/>
            <a:ext cx="8389937" cy="649288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600"/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6875" y="2232025"/>
            <a:ext cx="8370889" cy="62071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1800" b="1"/>
            </a:lvl1pPr>
            <a:lvl2pPr marL="714375" indent="-257175">
              <a:spcBef>
                <a:spcPts val="0"/>
              </a:spcBef>
              <a:buBlip>
                <a:blip r:embed="rId6"/>
              </a:buBlip>
              <a:defRPr sz="1800" b="1"/>
            </a:lvl2pPr>
            <a:lvl3pPr marL="1085850" indent="-171450">
              <a:spcBef>
                <a:spcPts val="0"/>
              </a:spcBef>
              <a:buBlip>
                <a:blip r:embed="rId6"/>
              </a:buBlip>
              <a:defRPr sz="1800" b="1"/>
            </a:lvl3pPr>
            <a:lvl4pPr marL="1628775" indent="-257175">
              <a:spcBef>
                <a:spcPts val="0"/>
              </a:spcBef>
              <a:buBlip>
                <a:blip r:embed="rId6"/>
              </a:buBlip>
              <a:defRPr sz="1800" b="1"/>
            </a:lvl4pPr>
            <a:lvl5pPr marL="2122714" indent="-293914">
              <a:spcBef>
                <a:spcPts val="0"/>
              </a:spcBef>
              <a:buBlip>
                <a:blip r:embed="rId6"/>
              </a:buBlip>
              <a:defRPr sz="18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24" name="Fußzeilenplatzhalter 4">
            <a:extLst>
              <a:ext uri="{FF2B5EF4-FFF2-40B4-BE49-F238E27FC236}">
                <a16:creationId xmlns:a16="http://schemas.microsoft.com/office/drawing/2014/main" id="{12D1D505-1EC8-40A6-8A46-6A51DAAE53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C30092-6D59-4969-894B-6C251CF9D8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F5F5226-7E2A-4A74-AE16-D6C3DD2726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03DAEC-3DDF-49D1-9E42-1F59555E6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273C4C-6DA5-41F8-B7D2-9C6814C5E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Rocket Science // Moritz, Kai, Annabelle, Lennart, Christian</a:t>
            </a:r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AA1AAF-38F3-41EB-8743-5091D3B89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873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8BC0AA-CA43-442F-B5FE-A8FC94CC3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1BC44D-E601-46C8-A901-AB13E3266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046A51-4A84-4E29-9DA7-9DFDDD37A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7C9E547-3E7A-4649-B328-432335AB7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Rocket Science // Moritz, Kai, Annabelle, Lennart, Christian</a:t>
            </a:r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239CC0-6AD2-4343-903D-EE090C236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2368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11E1CD-1B3D-4EE5-AAF4-00E91006D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5284108-A587-4185-AAF5-CE4D77E93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8F17F4-40EF-45F0-AA25-4C913EACF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4331E2-F0EC-411B-AB58-75BF52A3A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Rocket Science // Moritz, Kai, Annabelle, Lennart, Christian</a:t>
            </a:r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82F27E-7325-42D7-BE3C-4D53C9BA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288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931231-494A-4C95-A15E-80F8FEBA9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7231FA-002E-4B1A-980E-E1745BFD46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666EB68-E874-4F7A-9729-77AF153199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7FD01F6-4F8E-4687-86CD-1C67DBF99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30309FE-37C7-4DC9-A41F-B515E0AFE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Rocket Science // Moritz, Kai, Annabelle, Lennart, Christian</a:t>
            </a:r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27CF2E9-0416-4403-B46C-E9FF7C486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8178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A4F664-788F-432C-A658-697702252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F8165E1-76F5-44C2-A546-0331807B8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31CCBA6-8298-4A7A-BD0F-D5B43CE1D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52FCE81-094F-4826-9E3A-9B95AC53A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20A4436-9CF4-45AD-8180-D3D2EBBEB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E3942E3-B285-4900-BA57-66FF36C25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484EBF4-00F4-4C27-A195-EF7B37681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Rocket Science // Moritz, Kai, Annabelle, Lennart, Christian</a:t>
            </a:r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520A881-3669-40A2-9D03-791A29687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2330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314ED8-F491-4071-A3A4-8CC5250FD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8A0091-8880-4201-ACAD-F7030E396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D29A1E2-25A4-4297-A545-0747E348E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Rocket Science // Moritz, Kai, Annabelle, Lennart, Christian</a:t>
            </a:r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CDD3218-DB38-474C-A665-C354E18F2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6231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21ECA7A-F493-4104-BA3B-B6052484E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FC6F14F-CA3A-4900-984A-3FA295FA8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Rocket Science // Moritz, Kai, Annabelle, Lennart, Christian</a:t>
            </a:r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961D43-B04E-4B59-8AD9-5FE9E02E9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098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55731D-7CAE-42A6-A05D-E9FAED45F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130D35-19B9-44D8-83ED-31E180FBF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C631812-C5A2-47C2-8E82-DD8F7C36C5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4296A80-D10C-4C0D-8ABD-90DB94D58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9BE6DBC-0EDB-41FC-904F-EBE8A2C6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Rocket Science // Moritz, Kai, Annabelle, Lennart, Christian</a:t>
            </a:r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277A944-0F67-4A31-AC09-A935C0135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5500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64761A-AA52-4E14-9DF2-5BEC47AFE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75975CD-D801-4CEE-9C05-C604BCBE7A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9E8BE46-E8A3-4DA2-A817-502EB83A6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EAEFB1-CC18-4E62-8435-B09EBF0D2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3D66B7E-E78F-46EE-8C0F-18DE738D0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Rocket Science // Moritz, Kai, Annabelle, Lennart, Christian</a:t>
            </a:r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FB2D1F0-BF84-4A35-8836-B5FD64D03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257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0777BE-4529-4BB1-B097-93279D41C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2D11CC1-0408-4321-A067-FAE33E58D5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1ED79E7-AF4B-4EB4-BAA1-EFAB908FA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647DCD-FE24-4AAA-87AC-73F312D2C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Rocket Science // Moritz, Kai, Annabelle, Lennart, Christian</a:t>
            </a:r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9E5760-7BEB-466F-9B61-09BB9E16D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0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6D18399-0AE9-49D6-AAA3-940A1B1EB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1F53787B-67A1-4F58-9FD4-E77CC81CB0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2113" y="6356349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C54E1D1-93B1-468B-9617-477B395B9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A6FCAB7-0A63-424A-9E97-2D25CAD00C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306F3B-C5D5-42BC-BEAA-CF80DE73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D800BF-CECB-41BD-8C85-6A3F195AD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Rocket Science // Moritz, Kai, Annabelle, Lennart, Christian</a:t>
            </a:r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A1C832-1D5B-4C25-A7A4-992A66F78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963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None/>
              <a:defRPr sz="2000"/>
            </a:lvl1pPr>
            <a:lvl2pPr marL="0" indent="457200">
              <a:spcBef>
                <a:spcPts val="400"/>
              </a:spcBef>
              <a:buSzTx/>
              <a:buNone/>
              <a:defRPr sz="2000"/>
            </a:lvl2pPr>
            <a:lvl3pPr marL="0" indent="914400">
              <a:spcBef>
                <a:spcPts val="400"/>
              </a:spcBef>
              <a:buSzTx/>
              <a:buNone/>
              <a:defRPr sz="2000"/>
            </a:lvl3pPr>
            <a:lvl4pPr marL="0" indent="1371600">
              <a:spcBef>
                <a:spcPts val="400"/>
              </a:spcBef>
              <a:buSzTx/>
              <a:buNone/>
              <a:defRPr sz="2000"/>
            </a:lvl4pPr>
            <a:lvl5pPr marL="0" indent="1828800">
              <a:spcBef>
                <a:spcPts val="400"/>
              </a:spcBef>
              <a:buSzTx/>
              <a:buNone/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6D5989-B44D-4433-B7EB-4A84B867EC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4929" y="630591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92113" y="1198562"/>
            <a:ext cx="4102101" cy="4894264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buBlip>
                <a:blip r:embed="rId2"/>
              </a:buBlip>
              <a:defRPr sz="2800"/>
            </a:lvl1pPr>
            <a:lvl2pPr marL="790575" indent="-333375">
              <a:spcBef>
                <a:spcPts val="600"/>
              </a:spcBef>
              <a:buBlip>
                <a:blip r:embed="rId2"/>
              </a:buBlip>
              <a:defRPr sz="2800"/>
            </a:lvl2pPr>
            <a:lvl3pPr marL="1234439" indent="-320039">
              <a:spcBef>
                <a:spcPts val="600"/>
              </a:spcBef>
              <a:buBlip>
                <a:blip r:embed="rId2"/>
              </a:buBlip>
              <a:defRPr sz="2800"/>
            </a:lvl3pPr>
            <a:lvl4pPr marL="1727200" indent="-355600">
              <a:spcBef>
                <a:spcPts val="600"/>
              </a:spcBef>
              <a:buBlip>
                <a:blip r:embed="rId2"/>
              </a:buBlip>
              <a:defRPr sz="2800"/>
            </a:lvl4pPr>
            <a:lvl5pPr marL="2184400" indent="-355600">
              <a:spcBef>
                <a:spcPts val="600"/>
              </a:spcBef>
              <a:buBlip>
                <a:blip r:embed="rId2"/>
              </a:buBlip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8CED20-F31E-4B3F-8A3D-BE1C4DC310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None/>
              <a:defRPr b="1"/>
            </a:lvl1pPr>
            <a:lvl2pPr marL="0" indent="457200">
              <a:buSzTx/>
              <a:buNone/>
              <a:defRPr b="1"/>
            </a:lvl2pPr>
            <a:lvl3pPr marL="0" indent="914400">
              <a:buSzTx/>
              <a:buNone/>
              <a:defRPr b="1"/>
            </a:lvl3pPr>
            <a:lvl4pPr marL="0" indent="1371600">
              <a:buSzTx/>
              <a:buNone/>
              <a:defRPr b="1"/>
            </a:lvl4pPr>
            <a:lvl5pPr marL="0" indent="1828800">
              <a:buSzTx/>
              <a:buNone/>
              <a:defRPr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None/>
              <a:defRPr b="1"/>
            </a:pPr>
            <a:endParaRPr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BF2EB273-4E9B-46A8-9AB4-FDDE85E5E6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1CEC8C13-7B38-4389-94E1-34B4A9317B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78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60488C83-244B-473B-89D5-D9D0DB3D4E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buBlip>
                <a:blip r:embed="rId4"/>
              </a:buBlip>
              <a:defRPr sz="3200"/>
            </a:lvl1pPr>
            <a:lvl2pPr marL="783771" indent="-326571">
              <a:spcBef>
                <a:spcPts val="700"/>
              </a:spcBef>
              <a:buBlip>
                <a:blip r:embed="rId4"/>
              </a:buBlip>
              <a:defRPr sz="3200"/>
            </a:lvl2pPr>
            <a:lvl3pPr marL="1219200" indent="-304800">
              <a:spcBef>
                <a:spcPts val="700"/>
              </a:spcBef>
              <a:buBlip>
                <a:blip r:embed="rId4"/>
              </a:buBlip>
              <a:defRPr sz="3200"/>
            </a:lvl3pPr>
            <a:lvl4pPr marL="1737360" indent="-365760">
              <a:spcBef>
                <a:spcPts val="700"/>
              </a:spcBef>
              <a:buBlip>
                <a:blip r:embed="rId4"/>
              </a:buBlip>
              <a:defRPr sz="3200"/>
            </a:lvl4pPr>
            <a:lvl5pPr marL="2194560" indent="-365760">
              <a:spcBef>
                <a:spcPts val="700"/>
              </a:spcBef>
              <a:buBlip>
                <a:blip r:embed="rId4"/>
              </a:buBlip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Textplatzhalter 3"/>
          <p:cNvSpPr>
            <a:spLocks noGrp="1"/>
          </p:cNvSpPr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None/>
              <a:defRPr sz="1400"/>
            </a:pPr>
            <a:endParaRPr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AAF47FFA-ACAB-4826-BEF2-C1CE605F04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Title Text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100" name="Bildplatzhalter 2"/>
          <p:cNvSpPr>
            <a:spLocks noGrp="1"/>
          </p:cNvSpPr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None/>
              <a:defRPr sz="1400"/>
            </a:lvl1pPr>
            <a:lvl2pPr marL="0" indent="457200">
              <a:spcBef>
                <a:spcPts val="300"/>
              </a:spcBef>
              <a:buSzTx/>
              <a:buNone/>
              <a:defRPr sz="1400"/>
            </a:lvl2pPr>
            <a:lvl3pPr marL="0" indent="914400">
              <a:spcBef>
                <a:spcPts val="300"/>
              </a:spcBef>
              <a:buSzTx/>
              <a:buNone/>
              <a:defRPr sz="1400"/>
            </a:lvl3pPr>
            <a:lvl4pPr marL="0" indent="1371600">
              <a:spcBef>
                <a:spcPts val="300"/>
              </a:spcBef>
              <a:buSzTx/>
              <a:buNone/>
              <a:defRPr sz="1400"/>
            </a:lvl4pPr>
            <a:lvl5pPr marL="0" indent="1828800">
              <a:spcBef>
                <a:spcPts val="300"/>
              </a:spcBef>
              <a:buSz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546AB09C-D6C2-45C2-ABAD-6B00E0E4F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3" descr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Grafik 4" descr="Grafik 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1187624" y="333375"/>
            <a:ext cx="6114876" cy="561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buBlip>
                <a:blip r:embed="rId13"/>
              </a:buBlip>
            </a:lvl1pPr>
            <a:lvl2pPr>
              <a:buBlip>
                <a:blip r:embed="rId13"/>
              </a:buBlip>
            </a:lvl2pPr>
            <a:lvl3pPr>
              <a:buBlip>
                <a:blip r:embed="rId13"/>
              </a:buBlip>
            </a:lvl3pPr>
            <a:lvl4pPr>
              <a:buBlip>
                <a:blip r:embed="rId13"/>
              </a:buBlip>
            </a:lvl4pPr>
            <a:lvl5pPr>
              <a:buBlip>
                <a:blip r:embed="rId13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7" cy="26425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19E9EEB0-B338-42AD-9F9A-8F36C994B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1150" y="6305915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Rocket Science // Moritz, Kai, Annabelle, Lennart, Christian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hf hdr="0" dt="0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7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8001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143000" marR="0" indent="-2286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145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2206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778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1350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922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494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3F750CC-98CF-49EF-9804-C4D716125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8A533A0-CD74-43FB-9D22-BE45B989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B94FCA-EFD3-4EED-B32E-1CE615AB08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C30B5E-F06F-43D8-81C4-693D85A199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Rocket Science // Moritz, Kai, Annabelle, Lennart, Christian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1D28B1-F44A-425E-9E26-251B3704F8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2D1E0-F77F-415F-9613-D8979037B92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21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Vanadium_redox_battery#/media/File:Redox_Flow_Battery.jpg" TargetMode="Externa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platzhalter 2"/>
          <p:cNvSpPr txBox="1">
            <a:spLocks noGrp="1"/>
          </p:cNvSpPr>
          <p:nvPr>
            <p:ph type="body" sz="quarter" idx="1"/>
          </p:nvPr>
        </p:nvSpPr>
        <p:spPr>
          <a:xfrm>
            <a:off x="685800" y="1124744"/>
            <a:ext cx="7772400" cy="1500188"/>
          </a:xfrm>
          <a:prstGeom prst="rect">
            <a:avLst/>
          </a:prstGeom>
        </p:spPr>
        <p:txBody>
          <a:bodyPr/>
          <a:lstStyle>
            <a:lvl1pPr algn="ctr">
              <a:spcBef>
                <a:spcPts val="900"/>
              </a:spcBef>
              <a:defRPr sz="4000" b="1"/>
            </a:lvl1pPr>
          </a:lstStyle>
          <a:p>
            <a:r>
              <a:rPr dirty="0"/>
              <a:t>Utilizing unused renewable energy</a:t>
            </a:r>
          </a:p>
        </p:txBody>
      </p:sp>
      <p:pic>
        <p:nvPicPr>
          <p:cNvPr id="112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967" y="2924943"/>
            <a:ext cx="5148066" cy="26741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A5A7A26-8E3E-4F79-8A5F-D729D785D5B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1</a:t>
            </a:fld>
            <a:endParaRPr lang="de-DE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Lifecycle 20 to 50 years…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6634262" cy="4894264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Lifecycle 20 to 50 years</a:t>
            </a:r>
            <a:endParaRPr lang="de-DE" dirty="0"/>
          </a:p>
          <a:p>
            <a:pPr marL="0" indent="0">
              <a:buNone/>
            </a:pPr>
            <a:endParaRPr dirty="0"/>
          </a:p>
          <a:p>
            <a:pPr>
              <a:buBlip>
                <a:blip r:embed="rId2"/>
              </a:buBlip>
            </a:pPr>
            <a:r>
              <a:rPr lang="en-US" dirty="0"/>
              <a:t>Disadvantages </a:t>
            </a:r>
          </a:p>
          <a:p>
            <a:pPr lvl="1"/>
            <a:r>
              <a:rPr lang="en-GB" dirty="0"/>
              <a:t>Geographical restraints</a:t>
            </a:r>
          </a:p>
          <a:p>
            <a:pPr lvl="1"/>
            <a:endParaRPr lang="de-DE" dirty="0"/>
          </a:p>
          <a:p>
            <a:pPr>
              <a:buBlip>
                <a:blip r:embed="rId2"/>
              </a:buBlip>
            </a:pPr>
            <a:r>
              <a:rPr lang="en-US" dirty="0"/>
              <a:t>Advantages</a:t>
            </a:r>
          </a:p>
          <a:p>
            <a:pPr lvl="1"/>
            <a:r>
              <a:rPr lang="en-US" dirty="0"/>
              <a:t>Fulfills cost-criteria</a:t>
            </a:r>
          </a:p>
          <a:p>
            <a:pPr lvl="1"/>
            <a:r>
              <a:rPr lang="en-US" dirty="0"/>
              <a:t>Scalable to high capacities</a:t>
            </a:r>
          </a:p>
          <a:p>
            <a:pPr>
              <a:buBlip>
                <a:blip r:embed="rId2"/>
              </a:buBlip>
            </a:pPr>
            <a:endParaRPr dirty="0"/>
          </a:p>
        </p:txBody>
      </p:sp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95" name="Pumped storage hydropow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Pumped storage hydropower</a:t>
            </a:r>
          </a:p>
        </p:txBody>
      </p:sp>
      <p:pic>
        <p:nvPicPr>
          <p:cNvPr id="6" name="Grafik 5" descr="Grafik 5">
            <a:extLst>
              <a:ext uri="{FF2B5EF4-FFF2-40B4-BE49-F238E27FC236}">
                <a16:creationId xmlns:a16="http://schemas.microsoft.com/office/drawing/2014/main" id="{1E406C66-9781-409B-845F-66FD4A623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Fußzeilenplatzhalter 1">
            <a:extLst>
              <a:ext uri="{FF2B5EF4-FFF2-40B4-BE49-F238E27FC236}">
                <a16:creationId xmlns:a16="http://schemas.microsoft.com/office/drawing/2014/main" id="{62CD39A1-3841-4AC2-B507-34DF31913A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1" y="6357599"/>
            <a:ext cx="2995200" cy="442800"/>
          </a:xfrm>
        </p:spPr>
        <p:txBody>
          <a:bodyPr/>
          <a:lstStyle/>
          <a:p>
            <a:r>
              <a:rPr lang="fr-FR" dirty="0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rPr dirty="0"/>
              <a:t>Hydrogen as an energy storage system</a:t>
            </a:r>
          </a:p>
        </p:txBody>
      </p:sp>
      <p:pic>
        <p:nvPicPr>
          <p:cNvPr id="176" name="Inhaltsplatzhalter 7" descr="Inhaltsplatzhalter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1721643"/>
            <a:ext cx="7953375" cy="3848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79" name="Textfeld 2"/>
          <p:cNvSpPr txBox="1"/>
          <p:nvPr/>
        </p:nvSpPr>
        <p:spPr>
          <a:xfrm>
            <a:off x="947965" y="6018977"/>
            <a:ext cx="7280414" cy="391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rPr dirty="0" err="1"/>
              <a:t>Source:https</a:t>
            </a:r>
            <a:r>
              <a:rPr dirty="0"/>
              <a:t>://www.researchgate.net/figure/Topology-of-hydrogen-storage-system-electrolyser-storage-vessel-and-fuel-cell-after_fig1_311679888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7425933F-CF2A-475F-98DD-1DFF85247546}"/>
              </a:ext>
            </a:extLst>
          </p:cNvPr>
          <p:cNvSpPr txBox="1"/>
          <p:nvPr/>
        </p:nvSpPr>
        <p:spPr>
          <a:xfrm>
            <a:off x="0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Rocket Science // Moritz, Kai, Annabelle, Lennart, Christian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/>
              <a:t>Hydrogen </a:t>
            </a:r>
            <a:r>
              <a:rPr lang="de-DE" dirty="0" err="1"/>
              <a:t>as</a:t>
            </a:r>
            <a:r>
              <a:rPr lang="de-DE" dirty="0"/>
              <a:t> an </a:t>
            </a:r>
            <a:r>
              <a:rPr lang="de-DE" dirty="0" err="1"/>
              <a:t>energy</a:t>
            </a:r>
            <a:r>
              <a:rPr lang="de-DE" dirty="0"/>
              <a:t> </a:t>
            </a:r>
            <a:r>
              <a:rPr lang="de-DE" dirty="0" err="1"/>
              <a:t>storage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dirty="0"/>
          </a:p>
        </p:txBody>
      </p:sp>
      <p:sp>
        <p:nvSpPr>
          <p:cNvPr id="182" name="Body"/>
          <p:cNvSpPr txBox="1">
            <a:spLocks noGrp="1"/>
          </p:cNvSpPr>
          <p:nvPr>
            <p:ph type="body" sz="half" idx="1"/>
          </p:nvPr>
        </p:nvSpPr>
        <p:spPr>
          <a:xfrm>
            <a:off x="392113" y="1198562"/>
            <a:ext cx="8396287" cy="489426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de-DE" sz="2400" dirty="0"/>
              <a:t>Lifecycle: 30 </a:t>
            </a:r>
            <a:r>
              <a:rPr lang="de-DE" sz="2400" dirty="0" err="1"/>
              <a:t>to</a:t>
            </a:r>
            <a:r>
              <a:rPr lang="de-DE" sz="2400" dirty="0"/>
              <a:t> 45 </a:t>
            </a:r>
            <a:r>
              <a:rPr lang="de-DE" sz="2400" dirty="0" err="1"/>
              <a:t>years</a:t>
            </a:r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/>
              <a:t>45% </a:t>
            </a:r>
            <a:r>
              <a:rPr lang="de-DE" sz="2400" dirty="0" err="1"/>
              <a:t>round</a:t>
            </a:r>
            <a:r>
              <a:rPr lang="de-DE" sz="2400" dirty="0"/>
              <a:t>-trip </a:t>
            </a:r>
            <a:r>
              <a:rPr lang="de-DE" sz="2400" dirty="0" err="1"/>
              <a:t>efficiency</a:t>
            </a:r>
            <a:endParaRPr lang="de-DE" sz="2400" dirty="0"/>
          </a:p>
          <a:p>
            <a:pPr>
              <a:buBlip>
                <a:blip r:embed="rId2"/>
              </a:buBlip>
            </a:pPr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 err="1"/>
              <a:t>Disadvantages</a:t>
            </a:r>
            <a:endParaRPr lang="de-DE" sz="2400" dirty="0"/>
          </a:p>
          <a:p>
            <a:pPr lvl="1"/>
            <a:r>
              <a:rPr lang="de-DE" sz="2400" dirty="0"/>
              <a:t>Expensive</a:t>
            </a:r>
          </a:p>
          <a:p>
            <a:pPr lvl="1"/>
            <a:r>
              <a:rPr lang="de-DE" sz="2400" dirty="0" err="1"/>
              <a:t>Inefficient</a:t>
            </a:r>
            <a:endParaRPr lang="de-DE" sz="2400" dirty="0"/>
          </a:p>
          <a:p>
            <a:pPr lvl="1"/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/>
              <a:t>Advantages</a:t>
            </a:r>
          </a:p>
          <a:p>
            <a:pPr lvl="1"/>
            <a:r>
              <a:rPr lang="de-DE" sz="2400" dirty="0"/>
              <a:t>Power and Energy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independently</a:t>
            </a:r>
            <a:r>
              <a:rPr lang="de-DE" sz="2400" dirty="0"/>
              <a:t> </a:t>
            </a:r>
            <a:r>
              <a:rPr lang="de-DE" sz="2400" dirty="0" err="1"/>
              <a:t>scalable</a:t>
            </a:r>
            <a:endParaRPr lang="de-DE" sz="2400" dirty="0"/>
          </a:p>
          <a:p>
            <a:pPr lvl="1"/>
            <a:r>
              <a:rPr lang="de-DE" sz="2400" dirty="0"/>
              <a:t>Hydrogen </a:t>
            </a:r>
            <a:r>
              <a:rPr lang="de-DE" sz="2400" dirty="0" err="1"/>
              <a:t>production</a:t>
            </a:r>
            <a:r>
              <a:rPr lang="de-DE" sz="2400" dirty="0"/>
              <a:t> </a:t>
            </a:r>
            <a:r>
              <a:rPr lang="de-DE" sz="2400" dirty="0" err="1"/>
              <a:t>enables</a:t>
            </a:r>
            <a:r>
              <a:rPr lang="de-DE" sz="2400" dirty="0"/>
              <a:t> </a:t>
            </a:r>
            <a:r>
              <a:rPr lang="de-DE" sz="2400" dirty="0" err="1"/>
              <a:t>further</a:t>
            </a:r>
            <a:r>
              <a:rPr lang="de-DE" sz="2400" dirty="0"/>
              <a:t> </a:t>
            </a:r>
            <a:r>
              <a:rPr lang="de-DE" sz="2400" dirty="0" err="1"/>
              <a:t>usage</a:t>
            </a:r>
            <a:endParaRPr lang="de-DE" sz="2400" dirty="0"/>
          </a:p>
          <a:p>
            <a:pPr lvl="1"/>
            <a:endParaRPr lang="de-DE" dirty="0"/>
          </a:p>
          <a:p>
            <a:pPr>
              <a:buBlip>
                <a:blip r:embed="rId2"/>
              </a:buBlip>
            </a:pP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8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84" name="Titel 1"/>
          <p:cNvSpPr txBox="1"/>
          <p:nvPr/>
        </p:nvSpPr>
        <p:spPr>
          <a:xfrm>
            <a:off x="1403648" y="333375"/>
            <a:ext cx="5898852" cy="561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normAutofit/>
          </a:bodyPr>
          <a:lstStyle>
            <a:lvl1pPr>
              <a:defRPr sz="2400" b="1"/>
            </a:lvl1pPr>
          </a:lstStyle>
          <a:p>
            <a:endParaRPr dirty="0"/>
          </a:p>
        </p:txBody>
      </p:sp>
      <p:pic>
        <p:nvPicPr>
          <p:cNvPr id="7" name="Grafik 5" descr="Grafik 5">
            <a:extLst>
              <a:ext uri="{FF2B5EF4-FFF2-40B4-BE49-F238E27FC236}">
                <a16:creationId xmlns:a16="http://schemas.microsoft.com/office/drawing/2014/main" id="{B187FE1D-3E84-4E20-AF81-8F6A9B599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Fußzeilenplatzhalter 1">
            <a:extLst>
              <a:ext uri="{FF2B5EF4-FFF2-40B4-BE49-F238E27FC236}">
                <a16:creationId xmlns:a16="http://schemas.microsoft.com/office/drawing/2014/main" id="{3ABF6843-8004-4433-A03C-F296375E79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357600"/>
            <a:ext cx="2995200" cy="442800"/>
          </a:xfrm>
        </p:spPr>
        <p:txBody>
          <a:bodyPr/>
          <a:lstStyle/>
          <a:p>
            <a:r>
              <a:rPr lang="fr-FR" dirty="0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" fill="hold"/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" fill="hold"/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Power-to-Gas</a:t>
            </a:r>
          </a:p>
        </p:txBody>
      </p:sp>
      <p:pic>
        <p:nvPicPr>
          <p:cNvPr id="199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Foliennummernplatzhalter 7"/>
          <p:cNvSpPr txBox="1">
            <a:spLocks noGrp="1"/>
          </p:cNvSpPr>
          <p:nvPr>
            <p:ph type="sldNum" sz="quarter" idx="2"/>
          </p:nvPr>
        </p:nvSpPr>
        <p:spPr>
          <a:xfrm>
            <a:off x="8253005" y="6406785"/>
            <a:ext cx="262345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201" name="Textfeld 2"/>
          <p:cNvSpPr txBox="1"/>
          <p:nvPr/>
        </p:nvSpPr>
        <p:spPr>
          <a:xfrm>
            <a:off x="454276" y="5653245"/>
            <a:ext cx="739515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rPr lang="de-DE" sz="1100" dirty="0"/>
              <a:t>Source: </a:t>
            </a:r>
            <a:r>
              <a:rPr lang="en-US" sz="1100" dirty="0"/>
              <a:t>https://www.sciencedirect.com/science/article/abs/pii/S0360319915001913</a:t>
            </a:r>
            <a:endParaRPr sz="1100" dirty="0"/>
          </a:p>
        </p:txBody>
      </p:sp>
      <p:pic>
        <p:nvPicPr>
          <p:cNvPr id="202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76" y="1189018"/>
            <a:ext cx="8235447" cy="4464227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Fußzeilenplatzhalter 6">
            <a:extLst>
              <a:ext uri="{FF2B5EF4-FFF2-40B4-BE49-F238E27FC236}">
                <a16:creationId xmlns:a16="http://schemas.microsoft.com/office/drawing/2014/main" id="{4506CE0C-327C-4565-80EF-DAB1F51C190B}"/>
              </a:ext>
            </a:extLst>
          </p:cNvPr>
          <p:cNvSpPr txBox="1"/>
          <p:nvPr/>
        </p:nvSpPr>
        <p:spPr>
          <a:xfrm>
            <a:off x="0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Rocket Science // Moritz, Kai, Annabelle, Lennart, Christian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D4F1E0-86C2-4806-974B-6960E2145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000" y="333375"/>
            <a:ext cx="6114876" cy="561975"/>
          </a:xfrm>
        </p:spPr>
        <p:txBody>
          <a:bodyPr/>
          <a:lstStyle/>
          <a:p>
            <a:r>
              <a:rPr lang="de-DE" dirty="0"/>
              <a:t>Power-</a:t>
            </a:r>
            <a:r>
              <a:rPr lang="de-DE" dirty="0" err="1"/>
              <a:t>to</a:t>
            </a:r>
            <a:r>
              <a:rPr lang="de-DE" dirty="0"/>
              <a:t>-Gas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DCC534-E8E8-4940-BB74-0EBDEAC283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Lifecycle: 5 </a:t>
            </a:r>
            <a:r>
              <a:rPr lang="de-DE" dirty="0" err="1"/>
              <a:t>to</a:t>
            </a:r>
            <a:r>
              <a:rPr lang="de-DE" dirty="0"/>
              <a:t> 10 </a:t>
            </a:r>
            <a:r>
              <a:rPr lang="de-DE" dirty="0" err="1"/>
              <a:t>years</a:t>
            </a:r>
            <a:endParaRPr lang="de-DE" dirty="0"/>
          </a:p>
          <a:p>
            <a:r>
              <a:rPr lang="de-DE" dirty="0" err="1"/>
              <a:t>Around</a:t>
            </a:r>
            <a:r>
              <a:rPr lang="de-DE" dirty="0"/>
              <a:t> 70% </a:t>
            </a:r>
            <a:r>
              <a:rPr lang="de-DE" dirty="0" err="1"/>
              <a:t>efficiency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Disadvantages</a:t>
            </a:r>
            <a:endParaRPr lang="de-DE" dirty="0"/>
          </a:p>
          <a:p>
            <a:pPr lvl="1"/>
            <a:r>
              <a:rPr lang="de-DE" dirty="0"/>
              <a:t>Expensive</a:t>
            </a:r>
          </a:p>
          <a:p>
            <a:pPr lvl="1"/>
            <a:r>
              <a:rPr lang="de-DE" dirty="0"/>
              <a:t>Lack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infrastructure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en-US" dirty="0"/>
              <a:t>Advantages </a:t>
            </a:r>
          </a:p>
          <a:p>
            <a:pPr lvl="1"/>
            <a:r>
              <a:rPr lang="en-US" dirty="0"/>
              <a:t>Easily scalable</a:t>
            </a:r>
          </a:p>
          <a:p>
            <a:pPr lvl="1"/>
            <a:r>
              <a:rPr lang="en-US" dirty="0"/>
              <a:t>Diverse uses of Hydrogen</a:t>
            </a:r>
          </a:p>
          <a:p>
            <a:pPr lvl="1"/>
            <a:r>
              <a:rPr lang="en-US" dirty="0"/>
              <a:t>Relatively high efficiency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58129F-9C62-48D6-9BA1-833A2032652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14</a:t>
            </a:fld>
            <a:endParaRPr lang="de-DE"/>
          </a:p>
        </p:txBody>
      </p:sp>
      <p:pic>
        <p:nvPicPr>
          <p:cNvPr id="6" name="Grafik 5" descr="Grafik 5">
            <a:extLst>
              <a:ext uri="{FF2B5EF4-FFF2-40B4-BE49-F238E27FC236}">
                <a16:creationId xmlns:a16="http://schemas.microsoft.com/office/drawing/2014/main" id="{5EB0CC8C-1B73-40D3-9746-21B7626B8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E66C13C8-0833-4F9E-A00B-4612A3D1D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2" y="6357600"/>
            <a:ext cx="2995200" cy="442800"/>
          </a:xfrm>
        </p:spPr>
        <p:txBody>
          <a:bodyPr/>
          <a:lstStyle/>
          <a:p>
            <a:r>
              <a:rPr lang="fr-FR" dirty="0"/>
              <a:t>Rocket Science // Moritz, Kai, Annabelle, Lennart, Christian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0095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Batteries</a:t>
            </a:r>
          </a:p>
        </p:txBody>
      </p:sp>
      <p:sp>
        <p:nvSpPr>
          <p:cNvPr id="206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r>
              <a:t>Vanadium Redox Flow Battery</a:t>
            </a:r>
          </a:p>
        </p:txBody>
      </p:sp>
      <p:pic>
        <p:nvPicPr>
          <p:cNvPr id="207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pic>
        <p:nvPicPr>
          <p:cNvPr id="209" name="Screenshot 2020-01-28 at 09.18.16.png" descr="Screenshot 2020-01-28 at 09.18.16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854" y="1772263"/>
            <a:ext cx="6053218" cy="4234655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100"/>
            </a:pPr>
            <a:r>
              <a:t>Source: </a:t>
            </a:r>
            <a:r>
              <a:rPr u="sng">
                <a:solidFill>
                  <a:srgbClr val="808080"/>
                </a:solidFill>
                <a:uFill>
                  <a:solidFill>
                    <a:srgbClr val="808080"/>
                  </a:solidFill>
                </a:uFill>
                <a:hlinkClick r:id="rId5"/>
              </a:rPr>
              <a:t>https://en.wikipedia.org/wiki/Vanadium_redox_battery#/media/File:Redox_Flow_Battery.jpg</a:t>
            </a:r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635A80CA-DDA9-4A19-ACCD-5F79064E2693}"/>
              </a:ext>
            </a:extLst>
          </p:cNvPr>
          <p:cNvSpPr txBox="1"/>
          <p:nvPr/>
        </p:nvSpPr>
        <p:spPr>
          <a:xfrm>
            <a:off x="0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Rocket Science // Moritz, Kai, Annabelle, Lennart, Christian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Vanadium Redox Flow Battery"/>
          <p:cNvSpPr txBox="1">
            <a:spLocks noGrp="1"/>
          </p:cNvSpPr>
          <p:nvPr>
            <p:ph type="title"/>
          </p:nvPr>
        </p:nvSpPr>
        <p:spPr>
          <a:xfrm>
            <a:off x="1404000" y="333375"/>
            <a:ext cx="6114876" cy="561975"/>
          </a:xfrm>
          <a:prstGeom prst="rect">
            <a:avLst/>
          </a:prstGeom>
        </p:spPr>
        <p:txBody>
          <a:bodyPr/>
          <a:lstStyle/>
          <a:p>
            <a:r>
              <a:rPr dirty="0"/>
              <a:t>Vanadium Redox Flow Battery</a:t>
            </a:r>
          </a:p>
        </p:txBody>
      </p:sp>
      <p:sp>
        <p:nvSpPr>
          <p:cNvPr id="213" name="12,000-20,000 cycle life (90% capacity drop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12,000-20,000 cycle life (90% capacity drop)</a:t>
            </a:r>
          </a:p>
          <a:p>
            <a:pPr>
              <a:buBlip>
                <a:blip r:embed="rId2"/>
              </a:buBlip>
            </a:pPr>
            <a:r>
              <a:rPr dirty="0"/>
              <a:t>330</a:t>
            </a:r>
            <a:r>
              <a:rPr lang="de-DE" dirty="0"/>
              <a:t> </a:t>
            </a:r>
            <a:r>
              <a:rPr dirty="0"/>
              <a:t>-</a:t>
            </a:r>
            <a:r>
              <a:rPr lang="de-DE" dirty="0"/>
              <a:t> </a:t>
            </a:r>
            <a:r>
              <a:rPr dirty="0"/>
              <a:t>970 €/kWh</a:t>
            </a:r>
          </a:p>
          <a:p>
            <a:pPr>
              <a:buBlip>
                <a:blip r:embed="rId2"/>
              </a:buBlip>
            </a:pPr>
            <a:r>
              <a:rPr dirty="0"/>
              <a:t>75% efficiency </a:t>
            </a:r>
          </a:p>
          <a:p>
            <a:pPr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r>
              <a:rPr dirty="0"/>
              <a:t>Disadvantages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Toxic chemicals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Early stage in development</a:t>
            </a:r>
          </a:p>
          <a:p>
            <a:pPr lvl="1">
              <a:buSzPct val="70000"/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r>
              <a:rPr dirty="0"/>
              <a:t>Advantages 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Power and energy are separated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Discharge up to 20h</a:t>
            </a:r>
          </a:p>
        </p:txBody>
      </p:sp>
      <p:sp>
        <p:nvSpPr>
          <p:cNvPr id="2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pic>
        <p:nvPicPr>
          <p:cNvPr id="6" name="Grafik 5" descr="Grafik 5">
            <a:extLst>
              <a:ext uri="{FF2B5EF4-FFF2-40B4-BE49-F238E27FC236}">
                <a16:creationId xmlns:a16="http://schemas.microsoft.com/office/drawing/2014/main" id="{7129569E-4C6C-4B82-8539-48C05EBB0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Fußzeilenplatzhalter 1">
            <a:extLst>
              <a:ext uri="{FF2B5EF4-FFF2-40B4-BE49-F238E27FC236}">
                <a16:creationId xmlns:a16="http://schemas.microsoft.com/office/drawing/2014/main" id="{5F665FD1-4B3F-47EB-ADAC-B8EBE28471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357599"/>
            <a:ext cx="2995200" cy="442800"/>
          </a:xfrm>
        </p:spPr>
        <p:txBody>
          <a:bodyPr/>
          <a:lstStyle/>
          <a:p>
            <a:r>
              <a:rPr lang="fr-FR" dirty="0"/>
              <a:t>Rocket Science // Moritz, Kai, Annabelle, Lennart, Christian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2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2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2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2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" fill="hold"/>
                                        <p:tgtEl>
                                          <p:spTgt spid="2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" fill="hold"/>
                                        <p:tgtEl>
                                          <p:spTgt spid="2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2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2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2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rPr dirty="0"/>
              <a:t>Comparison</a:t>
            </a:r>
          </a:p>
        </p:txBody>
      </p:sp>
      <p:graphicFrame>
        <p:nvGraphicFramePr>
          <p:cNvPr id="218" name="Inhaltsplatzhalter 4"/>
          <p:cNvGraphicFramePr/>
          <p:nvPr>
            <p:extLst>
              <p:ext uri="{D42A27DB-BD31-4B8C-83A1-F6EECF244321}">
                <p14:modId xmlns:p14="http://schemas.microsoft.com/office/powerpoint/2010/main" val="1385209076"/>
              </p:ext>
            </p:extLst>
          </p:nvPr>
        </p:nvGraphicFramePr>
        <p:xfrm>
          <a:off x="392113" y="1198562"/>
          <a:ext cx="8356600" cy="4547585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1193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115600209"/>
                    </a:ext>
                  </a:extLst>
                </a:gridCol>
              </a:tblGrid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endParaRPr dirty="0"/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Cost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Efficiency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Safety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 err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Scal</a:t>
                      </a:r>
                      <a:r>
                        <a:rPr lang="de-DE" b="1" dirty="0" err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ing</a:t>
                      </a:r>
                      <a:endParaRPr b="1" dirty="0">
                        <a:solidFill>
                          <a:schemeClr val="accent3">
                            <a:lumOff val="44000"/>
                          </a:schemeClr>
                        </a:solidFill>
                      </a:endParaRP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Technical feasibility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de-DE"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Total</a:t>
                      </a:r>
                      <a:endParaRPr b="1" dirty="0">
                        <a:solidFill>
                          <a:schemeClr val="accent3">
                            <a:lumOff val="44000"/>
                          </a:schemeClr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lang="en-GB" dirty="0"/>
                        <a:t>Vehicle to grid</a:t>
                      </a:r>
                      <a:endParaRPr dirty="0"/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GB" sz="2800" dirty="0">
                          <a:solidFill>
                            <a:srgbClr val="FF0000"/>
                          </a:solidFill>
                        </a:rPr>
                        <a:t>-18</a:t>
                      </a:r>
                      <a:endParaRPr sz="2800" dirty="0">
                        <a:solidFill>
                          <a:srgbClr val="FF0000"/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dirty="0"/>
                        <a:t>Pumped storage hydropower 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 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GB" sz="2800" dirty="0">
                          <a:solidFill>
                            <a:srgbClr val="00B050"/>
                          </a:solidFill>
                        </a:rPr>
                        <a:t>+6</a:t>
                      </a:r>
                      <a:endParaRPr sz="2800" dirty="0">
                        <a:solidFill>
                          <a:srgbClr val="FF0000"/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Hydrogen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GB" sz="2800" dirty="0">
                          <a:solidFill>
                            <a:srgbClr val="00B050"/>
                          </a:solidFill>
                        </a:rPr>
                        <a:t>+8</a:t>
                      </a:r>
                      <a:endParaRPr sz="2800" dirty="0">
                        <a:solidFill>
                          <a:srgbClr val="00B050"/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Power-to-Gas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GB" sz="2800" dirty="0">
                          <a:solidFill>
                            <a:srgbClr val="00B050"/>
                          </a:solidFill>
                        </a:rPr>
                        <a:t>+12</a:t>
                      </a:r>
                      <a:endParaRPr sz="2800" dirty="0">
                        <a:solidFill>
                          <a:srgbClr val="00B050"/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Batteries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GB" sz="2800" dirty="0">
                          <a:solidFill>
                            <a:srgbClr val="00B050"/>
                          </a:solidFill>
                        </a:rPr>
                        <a:t>+25</a:t>
                      </a:r>
                      <a:endParaRPr sz="2800" dirty="0">
                        <a:solidFill>
                          <a:srgbClr val="00B050"/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19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Foliennummernplatzhalter 6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21" name="Gerader Verbinder 7"/>
          <p:cNvSpPr/>
          <p:nvPr/>
        </p:nvSpPr>
        <p:spPr>
          <a:xfrm>
            <a:off x="392113" y="1198561"/>
            <a:ext cx="1210362" cy="688565"/>
          </a:xfrm>
          <a:prstGeom prst="line">
            <a:avLst/>
          </a:prstGeom>
          <a:ln>
            <a:solidFill>
              <a:schemeClr val="accent3">
                <a:lumOff val="44000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2" name="Textfeld 8"/>
          <p:cNvSpPr txBox="1"/>
          <p:nvPr/>
        </p:nvSpPr>
        <p:spPr>
          <a:xfrm>
            <a:off x="770467" y="1171592"/>
            <a:ext cx="91667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rPr sz="1600" dirty="0"/>
              <a:t>Criteria</a:t>
            </a:r>
          </a:p>
        </p:txBody>
      </p:sp>
      <p:sp>
        <p:nvSpPr>
          <p:cNvPr id="223" name="Textfeld 9"/>
          <p:cNvSpPr txBox="1"/>
          <p:nvPr/>
        </p:nvSpPr>
        <p:spPr>
          <a:xfrm>
            <a:off x="378191" y="1549225"/>
            <a:ext cx="1025457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rPr sz="1600" dirty="0"/>
              <a:t>Systems</a:t>
            </a:r>
          </a:p>
        </p:txBody>
      </p:sp>
      <p:sp>
        <p:nvSpPr>
          <p:cNvPr id="224" name="Textfeld 2"/>
          <p:cNvSpPr txBox="1"/>
          <p:nvPr/>
        </p:nvSpPr>
        <p:spPr>
          <a:xfrm>
            <a:off x="378191" y="5733387"/>
            <a:ext cx="803179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/>
              <a:t>Table 1: Comparison between energy storage systems</a:t>
            </a:r>
          </a:p>
        </p:txBody>
      </p:sp>
      <p:sp>
        <p:nvSpPr>
          <p:cNvPr id="12" name="Fußzeilenplatzhalter 5">
            <a:extLst>
              <a:ext uri="{FF2B5EF4-FFF2-40B4-BE49-F238E27FC236}">
                <a16:creationId xmlns:a16="http://schemas.microsoft.com/office/drawing/2014/main" id="{4FD6B4D7-2459-4BEF-A727-7A0602C7A77A}"/>
              </a:ext>
            </a:extLst>
          </p:cNvPr>
          <p:cNvSpPr txBox="1"/>
          <p:nvPr/>
        </p:nvSpPr>
        <p:spPr>
          <a:xfrm>
            <a:off x="0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Rocket Science // Moritz, Kai, Annabelle, Lennart, Christian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Conclusion</a:t>
            </a:r>
          </a:p>
        </p:txBody>
      </p:sp>
      <p:sp>
        <p:nvSpPr>
          <p:cNvPr id="228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Various technologies technically feasible and scalable</a:t>
            </a:r>
          </a:p>
          <a:p>
            <a:pPr>
              <a:buBlip>
                <a:blip r:embed="rId2"/>
              </a:buBlip>
            </a:pPr>
            <a:r>
              <a:t>Overall best solution </a:t>
            </a:r>
            <a:r>
              <a:rPr>
                <a:latin typeface="Wingdings"/>
                <a:ea typeface="Wingdings"/>
                <a:cs typeface="Wingdings"/>
                <a:sym typeface="Wingdings"/>
              </a:rPr>
              <a:t></a:t>
            </a:r>
            <a:r>
              <a:t> </a:t>
            </a:r>
            <a:r>
              <a:rPr b="1" u="sng"/>
              <a:t>Battery storage</a:t>
            </a:r>
          </a:p>
        </p:txBody>
      </p:sp>
      <p:pic>
        <p:nvPicPr>
          <p:cNvPr id="229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231" name="Grafik 6" descr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417" y="2150872"/>
            <a:ext cx="6609992" cy="35085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691680" y="2285334"/>
            <a:ext cx="1368153" cy="1368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3779911" y="2060848"/>
            <a:ext cx="1474578" cy="13681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6030400" y="2420888"/>
            <a:ext cx="1368153" cy="1368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5948005" y="4247912"/>
            <a:ext cx="1532943" cy="1541654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Ellipse 9"/>
          <p:cNvSpPr/>
          <p:nvPr/>
        </p:nvSpPr>
        <p:spPr>
          <a:xfrm>
            <a:off x="1479581" y="4048149"/>
            <a:ext cx="1792349" cy="1699153"/>
          </a:xfrm>
          <a:prstGeom prst="ellipse">
            <a:avLst/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79554681-F891-4089-BE71-259788EDE969}"/>
              </a:ext>
            </a:extLst>
          </p:cNvPr>
          <p:cNvSpPr txBox="1"/>
          <p:nvPr/>
        </p:nvSpPr>
        <p:spPr>
          <a:xfrm>
            <a:off x="0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Rocket Science // Moritz, Kai, Annabelle, Lennart, Christian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Fußzeilenplatzhalter 4"/>
          <p:cNvSpPr txBox="1"/>
          <p:nvPr/>
        </p:nvSpPr>
        <p:spPr>
          <a:xfrm>
            <a:off x="0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Rocket Science // Moritz, Kai, Annabelle, Lennart, Christian</a:t>
            </a:r>
          </a:p>
        </p:txBody>
      </p:sp>
      <p:sp>
        <p:nvSpPr>
          <p:cNvPr id="239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Recommendations</a:t>
            </a:r>
          </a:p>
        </p:txBody>
      </p:sp>
      <p:sp>
        <p:nvSpPr>
          <p:cNvPr id="240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Construction of Battery Storage Facilities as soon as possible</a:t>
            </a:r>
          </a:p>
          <a:p>
            <a:pPr>
              <a:buBlip>
                <a:blip r:embed="rId2"/>
              </a:buBlip>
            </a:pPr>
            <a:r>
              <a:rPr dirty="0"/>
              <a:t>Best </a:t>
            </a:r>
            <a:r>
              <a:rPr i="1" dirty="0"/>
              <a:t>current</a:t>
            </a:r>
            <a:r>
              <a:rPr dirty="0"/>
              <a:t> solution</a:t>
            </a:r>
          </a:p>
          <a:p>
            <a:pPr>
              <a:buBlip>
                <a:blip r:embed="rId2"/>
              </a:buBlip>
            </a:pPr>
            <a:r>
              <a:rPr dirty="0"/>
              <a:t>Rapid developments in</a:t>
            </a:r>
            <a:r>
              <a:rPr lang="de-DE" dirty="0"/>
              <a:t> Hydrogen </a:t>
            </a:r>
            <a:r>
              <a:rPr lang="de-DE" dirty="0" err="1"/>
              <a:t>usage</a:t>
            </a:r>
            <a:r>
              <a:rPr lang="de-DE" dirty="0"/>
              <a:t> and </a:t>
            </a:r>
            <a:r>
              <a:rPr lang="de-DE" dirty="0" err="1"/>
              <a:t>infratructure</a:t>
            </a:r>
            <a:r>
              <a:rPr dirty="0"/>
              <a:t> could substitute Batteries in the future</a:t>
            </a:r>
          </a:p>
        </p:txBody>
      </p:sp>
      <p:pic>
        <p:nvPicPr>
          <p:cNvPr id="241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ußzeilenplatzhalter 6"/>
          <p:cNvSpPr txBox="1"/>
          <p:nvPr/>
        </p:nvSpPr>
        <p:spPr>
          <a:xfrm>
            <a:off x="0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Rocket Science // Moritz, Kai, Annabelle, Lennart, Christian</a:t>
            </a:r>
          </a:p>
        </p:txBody>
      </p:sp>
      <p:sp>
        <p:nvSpPr>
          <p:cNvPr id="116" name="Inhaltsplatzhalter 2"/>
          <p:cNvSpPr txBox="1"/>
          <p:nvPr/>
        </p:nvSpPr>
        <p:spPr>
          <a:xfrm>
            <a:off x="586192" y="1174460"/>
            <a:ext cx="8356601" cy="4204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>
              <a:spcBef>
                <a:spcPts val="500"/>
              </a:spcBef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>
              <a:spcBef>
                <a:spcPts val="500"/>
              </a:spcBef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r>
              <a:t>Power production is inconsistent</a:t>
            </a:r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r>
              <a:t>Excess energy is generated</a:t>
            </a:r>
          </a:p>
        </p:txBody>
      </p:sp>
      <p:sp>
        <p:nvSpPr>
          <p:cNvPr id="117" name="Titel 3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rPr dirty="0"/>
              <a:t>Problem</a:t>
            </a:r>
          </a:p>
        </p:txBody>
      </p:sp>
      <p:sp>
        <p:nvSpPr>
          <p:cNvPr id="118" name="Inhaltsplatzhalter 4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 dirty="0"/>
          </a:p>
        </p:txBody>
      </p:sp>
      <p:pic>
        <p:nvPicPr>
          <p:cNvPr id="119" name="Grafik 5" descr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Foliennummernplatzhalter 7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121" name="Grafik 1" descr="Grafik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788" y="1195097"/>
            <a:ext cx="7371854" cy="2843894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t>Source: https://www.energy-charts.de/power.htm?source=wind-onshore&amp;year=2020&amp;week=3</a:t>
            </a:r>
          </a:p>
        </p:txBody>
      </p:sp>
      <p:sp>
        <p:nvSpPr>
          <p:cNvPr id="123" name="Textfeld 9"/>
          <p:cNvSpPr txBox="1"/>
          <p:nvPr/>
        </p:nvSpPr>
        <p:spPr>
          <a:xfrm>
            <a:off x="956845" y="4237265"/>
            <a:ext cx="727153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Figure 1: Peaks and lows of onshore wind power plants in Germany</a:t>
            </a:r>
          </a:p>
        </p:txBody>
      </p:sp>
      <p:sp>
        <p:nvSpPr>
          <p:cNvPr id="124" name="Textfeld 10"/>
          <p:cNvSpPr txBox="1"/>
          <p:nvPr/>
        </p:nvSpPr>
        <p:spPr>
          <a:xfrm rot="16200000">
            <a:off x="-26932" y="2158517"/>
            <a:ext cx="1490505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200"/>
            </a:lvl1pPr>
          </a:lstStyle>
          <a:p>
            <a:r>
              <a:t>Power (MWh)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 marL="0" indent="0">
              <a:buSzTx/>
              <a:buNone/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 algn="ctr">
              <a:buSzTx/>
              <a:buNone/>
            </a:pPr>
            <a:endParaRPr/>
          </a:p>
          <a:p>
            <a:pPr marL="0" indent="0" algn="ctr">
              <a:buSzTx/>
              <a:buNone/>
            </a:pPr>
            <a:r>
              <a:t>Possible solution?</a:t>
            </a:r>
          </a:p>
          <a:p>
            <a:pPr marL="0" indent="0" algn="ctr">
              <a:buSzTx/>
              <a:buNone/>
            </a:pPr>
            <a:r>
              <a:t>Which system fits best?</a:t>
            </a:r>
          </a:p>
        </p:txBody>
      </p:sp>
      <p:sp>
        <p:nvSpPr>
          <p:cNvPr id="129" name="Foliennummernplatzhalter 4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28" name="Titel 1"/>
          <p:cNvSpPr txBox="1">
            <a:spLocks noGrp="1"/>
          </p:cNvSpPr>
          <p:nvPr>
            <p:ph type="title"/>
          </p:nvPr>
        </p:nvSpPr>
        <p:spPr>
          <a:xfrm>
            <a:off x="1404000" y="333375"/>
            <a:ext cx="6114876" cy="561975"/>
          </a:xfrm>
          <a:prstGeom prst="rect">
            <a:avLst/>
          </a:prstGeom>
        </p:spPr>
        <p:txBody>
          <a:bodyPr/>
          <a:lstStyle/>
          <a:p>
            <a:r>
              <a:rPr dirty="0"/>
              <a:t>Energy storage systems</a:t>
            </a:r>
          </a:p>
        </p:txBody>
      </p:sp>
      <p:grpSp>
        <p:nvGrpSpPr>
          <p:cNvPr id="132" name="Ellipse 6"/>
          <p:cNvGrpSpPr/>
          <p:nvPr/>
        </p:nvGrpSpPr>
        <p:grpSpPr>
          <a:xfrm>
            <a:off x="3555200" y="2811394"/>
            <a:ext cx="2030424" cy="1475254"/>
            <a:chOff x="0" y="-1"/>
            <a:chExt cx="2030422" cy="1475252"/>
          </a:xfrm>
        </p:grpSpPr>
        <p:sp>
          <p:nvSpPr>
            <p:cNvPr id="130" name="Oval"/>
            <p:cNvSpPr/>
            <p:nvPr/>
          </p:nvSpPr>
          <p:spPr>
            <a:xfrm>
              <a:off x="0" y="-1"/>
              <a:ext cx="2030422" cy="1475252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1" name="Excess energy"/>
            <p:cNvSpPr txBox="1"/>
            <p:nvPr/>
          </p:nvSpPr>
          <p:spPr>
            <a:xfrm>
              <a:off x="343067" y="291321"/>
              <a:ext cx="1344287" cy="8926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Excess energy</a:t>
              </a:r>
            </a:p>
          </p:txBody>
        </p:sp>
      </p:grpSp>
      <p:sp>
        <p:nvSpPr>
          <p:cNvPr id="133" name="Gerade Verbindung mit Pfeil 8"/>
          <p:cNvSpPr/>
          <p:nvPr/>
        </p:nvSpPr>
        <p:spPr>
          <a:xfrm flipH="1" flipV="1">
            <a:off x="2702523" y="2465857"/>
            <a:ext cx="955394" cy="723223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36" name="Ellipse 9"/>
          <p:cNvGrpSpPr/>
          <p:nvPr/>
        </p:nvGrpSpPr>
        <p:grpSpPr>
          <a:xfrm>
            <a:off x="1441044" y="1482452"/>
            <a:ext cx="1477917" cy="1152132"/>
            <a:chOff x="-1" y="-1"/>
            <a:chExt cx="1477916" cy="1152130"/>
          </a:xfrm>
        </p:grpSpPr>
        <p:sp>
          <p:nvSpPr>
            <p:cNvPr id="134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5" name="Power-to-Gas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Power-to-Gas</a:t>
              </a:r>
            </a:p>
          </p:txBody>
        </p:sp>
      </p:grpSp>
      <p:grpSp>
        <p:nvGrpSpPr>
          <p:cNvPr id="139" name="Ellipse 16"/>
          <p:cNvGrpSpPr/>
          <p:nvPr/>
        </p:nvGrpSpPr>
        <p:grpSpPr>
          <a:xfrm>
            <a:off x="3830303" y="1198561"/>
            <a:ext cx="1477917" cy="1152131"/>
            <a:chOff x="-1" y="-1"/>
            <a:chExt cx="1477916" cy="1152130"/>
          </a:xfrm>
        </p:grpSpPr>
        <p:sp>
          <p:nvSpPr>
            <p:cNvPr id="137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8" name="Vehicle to grid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Vehicle to grid</a:t>
              </a:r>
            </a:p>
          </p:txBody>
        </p:sp>
      </p:grpSp>
      <p:grpSp>
        <p:nvGrpSpPr>
          <p:cNvPr id="142" name="Ellipse 17"/>
          <p:cNvGrpSpPr/>
          <p:nvPr/>
        </p:nvGrpSpPr>
        <p:grpSpPr>
          <a:xfrm>
            <a:off x="6230789" y="1635534"/>
            <a:ext cx="1477918" cy="1152131"/>
            <a:chOff x="-1" y="-1"/>
            <a:chExt cx="1477916" cy="1152130"/>
          </a:xfrm>
        </p:grpSpPr>
        <p:sp>
          <p:nvSpPr>
            <p:cNvPr id="140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41" name="Hydrogen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Hydrogen</a:t>
              </a:r>
            </a:p>
          </p:txBody>
        </p:sp>
      </p:grpSp>
      <p:grpSp>
        <p:nvGrpSpPr>
          <p:cNvPr id="145" name="Ellipse 19"/>
          <p:cNvGrpSpPr/>
          <p:nvPr/>
        </p:nvGrpSpPr>
        <p:grpSpPr>
          <a:xfrm>
            <a:off x="1441044" y="3590100"/>
            <a:ext cx="1477917" cy="1152131"/>
            <a:chOff x="-1" y="-1"/>
            <a:chExt cx="1477916" cy="1152130"/>
          </a:xfrm>
        </p:grpSpPr>
        <p:sp>
          <p:nvSpPr>
            <p:cNvPr id="143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44" name="Battery storage system"/>
            <p:cNvSpPr txBox="1"/>
            <p:nvPr/>
          </p:nvSpPr>
          <p:spPr>
            <a:xfrm>
              <a:off x="262155" y="134033"/>
              <a:ext cx="953604" cy="8840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Battery storage system</a:t>
              </a:r>
            </a:p>
          </p:txBody>
        </p:sp>
      </p:grpSp>
      <p:sp>
        <p:nvSpPr>
          <p:cNvPr id="146" name="Gerade Verbindung mit Pfeil 21"/>
          <p:cNvSpPr/>
          <p:nvPr/>
        </p:nvSpPr>
        <p:spPr>
          <a:xfrm flipH="1">
            <a:off x="2918958" y="3830560"/>
            <a:ext cx="717863" cy="335606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3" name="Gerade Verbindung mit Pfeil 23"/>
          <p:cNvSpPr/>
          <p:nvPr/>
        </p:nvSpPr>
        <p:spPr>
          <a:xfrm>
            <a:off x="4569643" y="2363391"/>
            <a:ext cx="283" cy="4353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>
            <a:solidFill>
              <a:srgbClr val="00937F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48" name="Gerade Verbindung mit Pfeil 25"/>
          <p:cNvSpPr/>
          <p:nvPr/>
        </p:nvSpPr>
        <p:spPr>
          <a:xfrm flipV="1">
            <a:off x="5486086" y="2618937"/>
            <a:ext cx="961141" cy="570143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Gerade Verbindung mit Pfeil 27"/>
          <p:cNvSpPr/>
          <p:nvPr/>
        </p:nvSpPr>
        <p:spPr>
          <a:xfrm>
            <a:off x="5308217" y="3933055"/>
            <a:ext cx="853278" cy="387301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52" name="Ellipse 18"/>
          <p:cNvGrpSpPr/>
          <p:nvPr/>
        </p:nvGrpSpPr>
        <p:grpSpPr>
          <a:xfrm>
            <a:off x="6161493" y="3667080"/>
            <a:ext cx="1616507" cy="1306552"/>
            <a:chOff x="-1" y="0"/>
            <a:chExt cx="1616506" cy="1306550"/>
          </a:xfrm>
        </p:grpSpPr>
        <p:sp>
          <p:nvSpPr>
            <p:cNvPr id="150" name="Oval"/>
            <p:cNvSpPr/>
            <p:nvPr/>
          </p:nvSpPr>
          <p:spPr>
            <a:xfrm>
              <a:off x="-1" y="0"/>
              <a:ext cx="1616506" cy="130655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51" name="Pumped storage hydropower"/>
            <p:cNvSpPr txBox="1"/>
            <p:nvPr/>
          </p:nvSpPr>
          <p:spPr>
            <a:xfrm>
              <a:off x="282451" y="77893"/>
              <a:ext cx="1051602" cy="1150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Pumped storage hydropower</a:t>
              </a:r>
            </a:p>
          </p:txBody>
        </p:sp>
      </p:grpSp>
      <p:pic>
        <p:nvPicPr>
          <p:cNvPr id="30" name="Grafik 5" descr="Grafik 5">
            <a:extLst>
              <a:ext uri="{FF2B5EF4-FFF2-40B4-BE49-F238E27FC236}">
                <a16:creationId xmlns:a16="http://schemas.microsoft.com/office/drawing/2014/main" id="{B34ABE35-1EF3-4704-B102-D584426C6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Fußzeilenplatzhalter 3">
            <a:extLst>
              <a:ext uri="{FF2B5EF4-FFF2-40B4-BE49-F238E27FC236}">
                <a16:creationId xmlns:a16="http://schemas.microsoft.com/office/drawing/2014/main" id="{9D474F46-E631-475D-A32D-72C0C215CE83}"/>
              </a:ext>
            </a:extLst>
          </p:cNvPr>
          <p:cNvSpPr txBox="1"/>
          <p:nvPr/>
        </p:nvSpPr>
        <p:spPr>
          <a:xfrm>
            <a:off x="0" y="6357600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Rocket Science // Moritz, Kai, Annabelle, Lennart, Christian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870EE4-436B-408F-A131-97C5FAC6BA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52782BD-D183-413D-A460-A13806C4FBB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4</a:t>
            </a:fld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A2A302-2BD7-45F4-BCA9-52997D80F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000" y="333375"/>
            <a:ext cx="6114876" cy="561975"/>
          </a:xfrm>
        </p:spPr>
        <p:txBody>
          <a:bodyPr/>
          <a:lstStyle/>
          <a:p>
            <a:r>
              <a:rPr lang="de-DE" dirty="0"/>
              <a:t>Framework</a:t>
            </a:r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30638AA0-6E24-4EF0-82EC-10AEE78338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2215907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Grafik 5" descr="Grafik 5">
            <a:extLst>
              <a:ext uri="{FF2B5EF4-FFF2-40B4-BE49-F238E27FC236}">
                <a16:creationId xmlns:a16="http://schemas.microsoft.com/office/drawing/2014/main" id="{9D404CC7-8EA6-4F5B-815A-57DECF237D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381D0B87-5218-4DA2-A0EE-838A7B04E7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2" y="6357600"/>
            <a:ext cx="2995200" cy="442800"/>
          </a:xfrm>
        </p:spPr>
        <p:txBody>
          <a:bodyPr/>
          <a:lstStyle/>
          <a:p>
            <a:r>
              <a:rPr lang="fr-FR" dirty="0"/>
              <a:t>Rocket Science // Moritz, Kai, Annabelle, Lennart, Christian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22244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rPr dirty="0"/>
              <a:t>Vehicle to grid</a:t>
            </a:r>
          </a:p>
        </p:txBody>
      </p:sp>
      <p:pic>
        <p:nvPicPr>
          <p:cNvPr id="157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159" name="Inhaltsplatzhalter 10" descr="Inhaltsplatzhalter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2664618"/>
            <a:ext cx="6829425" cy="196215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779FF4E-0602-4D92-A0C5-638EE5A86871}"/>
              </a:ext>
            </a:extLst>
          </p:cNvPr>
          <p:cNvSpPr txBox="1"/>
          <p:nvPr/>
        </p:nvSpPr>
        <p:spPr>
          <a:xfrm>
            <a:off x="685800" y="4626769"/>
            <a:ext cx="8179481" cy="4308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de-DE" sz="1100" dirty="0"/>
              <a:t>Source:</a:t>
            </a:r>
          </a:p>
          <a:p>
            <a:r>
              <a:rPr lang="de-DE" sz="1100" dirty="0"/>
              <a:t>https://www.zhaw.ch/de/engineering/institute-zentren/ine/smart-city-leitfaden/uebersicht-anwendungsbeispiele/vehicle-to-grid-v2g/</a:t>
            </a:r>
            <a:endParaRPr kumimoji="0" lang="de-DE" sz="11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6A056DD3-8667-4419-AB08-CC0A23FB4730}"/>
              </a:ext>
            </a:extLst>
          </p:cNvPr>
          <p:cNvSpPr txBox="1"/>
          <p:nvPr/>
        </p:nvSpPr>
        <p:spPr>
          <a:xfrm>
            <a:off x="-1" y="6357600"/>
            <a:ext cx="2995200" cy="44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Rocket Science // Moritz, Kai, Annabelle, Lennart, Christian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D4F1E0-86C2-4806-974B-6960E2145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000" y="333375"/>
            <a:ext cx="6114876" cy="561975"/>
          </a:xfrm>
        </p:spPr>
        <p:txBody>
          <a:bodyPr/>
          <a:lstStyle/>
          <a:p>
            <a:r>
              <a:rPr lang="de-DE" dirty="0"/>
              <a:t>Vehicle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grid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DCC534-E8E8-4940-BB74-0EBDEAC283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r>
              <a:rPr lang="en-US" dirty="0"/>
              <a:t>Disadvantages</a:t>
            </a:r>
            <a:endParaRPr lang="de-DE" dirty="0"/>
          </a:p>
          <a:p>
            <a:pPr lvl="1"/>
            <a:r>
              <a:rPr lang="en-US" dirty="0"/>
              <a:t>Dependent on the number of available Electric Vehicles</a:t>
            </a:r>
          </a:p>
          <a:p>
            <a:pPr lvl="1"/>
            <a:r>
              <a:rPr lang="de-DE" dirty="0"/>
              <a:t>Very expensive Infrastructure</a:t>
            </a:r>
          </a:p>
          <a:p>
            <a:pPr lvl="1"/>
            <a:r>
              <a:rPr lang="en-US" dirty="0"/>
              <a:t>Not technical feasible at the moment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E33E2B1-9E73-4CA3-9A87-810B8667239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6</a:t>
            </a:fld>
            <a:endParaRPr lang="de-DE"/>
          </a:p>
        </p:txBody>
      </p:sp>
      <p:pic>
        <p:nvPicPr>
          <p:cNvPr id="6" name="Grafik 5" descr="Grafik 5">
            <a:extLst>
              <a:ext uri="{FF2B5EF4-FFF2-40B4-BE49-F238E27FC236}">
                <a16:creationId xmlns:a16="http://schemas.microsoft.com/office/drawing/2014/main" id="{7B7836D2-C281-430E-8260-45BDCF620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D59E2ACF-408F-4528-AC01-A3F7CC5BE6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1" y="6357600"/>
            <a:ext cx="2995200" cy="442800"/>
          </a:xfrm>
        </p:spPr>
        <p:txBody>
          <a:bodyPr/>
          <a:lstStyle/>
          <a:p>
            <a:r>
              <a:rPr lang="fr-FR" dirty="0"/>
              <a:t>Rocket Science // Moritz, Kai, Annabelle, Lennart, Christian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3707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itel 1"/>
          <p:cNvSpPr txBox="1">
            <a:spLocks noGrp="1"/>
          </p:cNvSpPr>
          <p:nvPr>
            <p:ph type="title"/>
          </p:nvPr>
        </p:nvSpPr>
        <p:spPr>
          <a:xfrm>
            <a:off x="1404000" y="333375"/>
            <a:ext cx="6114876" cy="561975"/>
          </a:xfrm>
          <a:prstGeom prst="rect">
            <a:avLst/>
          </a:prstGeom>
        </p:spPr>
        <p:txBody>
          <a:bodyPr/>
          <a:lstStyle/>
          <a:p>
            <a:r>
              <a:rPr dirty="0"/>
              <a:t>Vehicle to grid</a:t>
            </a:r>
          </a:p>
        </p:txBody>
      </p:sp>
      <p:pic>
        <p:nvPicPr>
          <p:cNvPr id="163" name="Inhaltsplatzhalter 6" descr="Inhaltsplatzhalt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2675" y="4844384"/>
            <a:ext cx="3003359" cy="2013617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Foliennummernplatzhalter 4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165" name="Grafik 8" descr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871" y="4847597"/>
            <a:ext cx="1908612" cy="20136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Grafik 10" descr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944" y="1014590"/>
            <a:ext cx="5412643" cy="3710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Grafik 12" descr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9840" y="1014590"/>
            <a:ext cx="3367602" cy="3710555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D573B23B-4274-44EF-BF06-2D004D812932}"/>
              </a:ext>
            </a:extLst>
          </p:cNvPr>
          <p:cNvSpPr txBox="1"/>
          <p:nvPr/>
        </p:nvSpPr>
        <p:spPr>
          <a:xfrm>
            <a:off x="506509" y="5843410"/>
            <a:ext cx="2866266" cy="4308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de-DE" sz="1100" dirty="0"/>
              <a:t>Source: https://www.tesla.com/de_DE/supercharger</a:t>
            </a:r>
            <a:endParaRPr kumimoji="0" lang="de-DE" sz="11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pic>
        <p:nvPicPr>
          <p:cNvPr id="11" name="Grafik 5" descr="Grafik 5">
            <a:extLst>
              <a:ext uri="{FF2B5EF4-FFF2-40B4-BE49-F238E27FC236}">
                <a16:creationId xmlns:a16="http://schemas.microsoft.com/office/drawing/2014/main" id="{D74CBEE5-0DE2-4E65-9017-9CE3C9E2DF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Fußzeilenplatzhalter 3">
            <a:extLst>
              <a:ext uri="{FF2B5EF4-FFF2-40B4-BE49-F238E27FC236}">
                <a16:creationId xmlns:a16="http://schemas.microsoft.com/office/drawing/2014/main" id="{171D6EFB-08B7-4D4A-B085-2BAD85B32A3D}"/>
              </a:ext>
            </a:extLst>
          </p:cNvPr>
          <p:cNvSpPr txBox="1"/>
          <p:nvPr/>
        </p:nvSpPr>
        <p:spPr>
          <a:xfrm>
            <a:off x="0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Rocket Science // Moritz, Kai, Annabelle, Lennart, Christian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D4F1E0-86C2-4806-974B-6960E2145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000" y="333375"/>
            <a:ext cx="6114876" cy="561975"/>
          </a:xfrm>
        </p:spPr>
        <p:txBody>
          <a:bodyPr/>
          <a:lstStyle/>
          <a:p>
            <a:r>
              <a:rPr lang="de-DE" dirty="0"/>
              <a:t>Vehicle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grid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DCC534-E8E8-4940-BB74-0EBDEAC283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de-DE" dirty="0"/>
          </a:p>
          <a:p>
            <a:r>
              <a:rPr lang="en-US" dirty="0"/>
              <a:t>Advantages </a:t>
            </a:r>
          </a:p>
          <a:p>
            <a:pPr lvl="1"/>
            <a:r>
              <a:rPr lang="en-US" dirty="0"/>
              <a:t>Save System</a:t>
            </a:r>
          </a:p>
          <a:p>
            <a:pPr lvl="1"/>
            <a:r>
              <a:rPr lang="de-DE" dirty="0" err="1"/>
              <a:t>Around</a:t>
            </a:r>
            <a:r>
              <a:rPr lang="de-DE" dirty="0"/>
              <a:t> 70% </a:t>
            </a:r>
            <a:r>
              <a:rPr lang="de-DE" dirty="0" err="1"/>
              <a:t>efficiency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A23DFC-82EB-470F-BFD0-53AFDEB765F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8</a:t>
            </a:fld>
            <a:endParaRPr lang="de-DE"/>
          </a:p>
        </p:txBody>
      </p:sp>
      <p:pic>
        <p:nvPicPr>
          <p:cNvPr id="6" name="Grafik 5" descr="Grafik 5">
            <a:extLst>
              <a:ext uri="{FF2B5EF4-FFF2-40B4-BE49-F238E27FC236}">
                <a16:creationId xmlns:a16="http://schemas.microsoft.com/office/drawing/2014/main" id="{7D8D8244-708C-4DD6-8C31-8721F491B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8E60D376-C775-4FEB-98BF-D2FC5DA8C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1" y="6357600"/>
            <a:ext cx="2995200" cy="442800"/>
          </a:xfrm>
        </p:spPr>
        <p:txBody>
          <a:bodyPr/>
          <a:lstStyle/>
          <a:p>
            <a:r>
              <a:rPr lang="fr-FR" dirty="0"/>
              <a:t>Rocket Science // Moritz, Kai, Annabelle, Lennart, Christian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72470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rPr dirty="0"/>
              <a:t>Pumped storage hydropower</a:t>
            </a:r>
          </a:p>
        </p:txBody>
      </p:sp>
      <p:pic>
        <p:nvPicPr>
          <p:cNvPr id="188" name="Inhaltsplatzhalter 7" descr="Inhaltsplatzhalter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15" y="1268759"/>
            <a:ext cx="8297396" cy="4753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Foliennummernplatzhalter 6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91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rPr dirty="0"/>
              <a:t>Source: https://en.wikipedia.org/wiki/Pumped-storage_hydroelectricity</a:t>
            </a:r>
          </a:p>
        </p:txBody>
      </p:sp>
      <p:sp>
        <p:nvSpPr>
          <p:cNvPr id="9" name="Fußzeilenplatzhalter 5">
            <a:extLst>
              <a:ext uri="{FF2B5EF4-FFF2-40B4-BE49-F238E27FC236}">
                <a16:creationId xmlns:a16="http://schemas.microsoft.com/office/drawing/2014/main" id="{9B172BF3-9EC5-43C9-B8ED-9FE73E415949}"/>
              </a:ext>
            </a:extLst>
          </p:cNvPr>
          <p:cNvSpPr txBox="1"/>
          <p:nvPr/>
        </p:nvSpPr>
        <p:spPr>
          <a:xfrm>
            <a:off x="0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rPr dirty="0"/>
              <a:t>Rocket Science // Moritz, Kai, Annabelle, Lennart, Christian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2"/>
      </a:accent1>
      <a:accent2>
        <a:srgbClr val="4664AA"/>
      </a:accent2>
      <a:accent3>
        <a:srgbClr val="8F8F8F"/>
      </a:accent3>
      <a:accent4>
        <a:srgbClr val="707070"/>
      </a:accent4>
      <a:accent5>
        <a:srgbClr val="AAC9C1"/>
      </a:accent5>
      <a:accent6>
        <a:srgbClr val="3F5A9A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2"/>
      </a:accent1>
      <a:accent2>
        <a:srgbClr val="4664AA"/>
      </a:accent2>
      <a:accent3>
        <a:srgbClr val="8F8F8F"/>
      </a:accent3>
      <a:accent4>
        <a:srgbClr val="707070"/>
      </a:accent4>
      <a:accent5>
        <a:srgbClr val="AAC9C1"/>
      </a:accent5>
      <a:accent6>
        <a:srgbClr val="3F5A9A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739</Words>
  <Application>Microsoft Office PowerPoint</Application>
  <PresentationFormat>Bildschirmpräsentation (4:3)</PresentationFormat>
  <Paragraphs>197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Standarddesign</vt:lpstr>
      <vt:lpstr>Benutzerdefiniertes Design</vt:lpstr>
      <vt:lpstr>PowerPoint-Präsentation</vt:lpstr>
      <vt:lpstr>Problem</vt:lpstr>
      <vt:lpstr>Energy storage systems</vt:lpstr>
      <vt:lpstr>Framework</vt:lpstr>
      <vt:lpstr>Vehicle to grid</vt:lpstr>
      <vt:lpstr>Vehicle to grid</vt:lpstr>
      <vt:lpstr>Vehicle to grid</vt:lpstr>
      <vt:lpstr>Vehicle to grid</vt:lpstr>
      <vt:lpstr>Pumped storage hydropower</vt:lpstr>
      <vt:lpstr>Pumped storage hydropower</vt:lpstr>
      <vt:lpstr>Hydrogen as an energy storage system</vt:lpstr>
      <vt:lpstr>Hydrogen as an energy storage system</vt:lpstr>
      <vt:lpstr>Power-to-Gas</vt:lpstr>
      <vt:lpstr>Power-to-Gas</vt:lpstr>
      <vt:lpstr>Batteries</vt:lpstr>
      <vt:lpstr>Vanadium Redox Flow Battery</vt:lpstr>
      <vt:lpstr>Comparison</vt:lpstr>
      <vt:lpstr>Conclusion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Christian</dc:creator>
  <cp:lastModifiedBy>Christian Geier</cp:lastModifiedBy>
  <cp:revision>13</cp:revision>
  <dcterms:modified xsi:type="dcterms:W3CDTF">2020-01-28T18:00:21Z</dcterms:modified>
</cp:coreProperties>
</file>